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a" ContentType="audio/x-ms-wma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1" r:id="rId1"/>
    <p:sldMasterId id="2147483663" r:id="rId2"/>
    <p:sldMasterId id="2147483675" r:id="rId3"/>
  </p:sldMasterIdLst>
  <p:notesMasterIdLst>
    <p:notesMasterId r:id="rId20"/>
  </p:notesMasterIdLst>
  <p:handoutMasterIdLst>
    <p:handoutMasterId r:id="rId21"/>
  </p:handoutMasterIdLst>
  <p:sldIdLst>
    <p:sldId id="325" r:id="rId4"/>
    <p:sldId id="326" r:id="rId5"/>
    <p:sldId id="270" r:id="rId6"/>
    <p:sldId id="293" r:id="rId7"/>
    <p:sldId id="294" r:id="rId8"/>
    <p:sldId id="295" r:id="rId9"/>
    <p:sldId id="328" r:id="rId10"/>
    <p:sldId id="298" r:id="rId11"/>
    <p:sldId id="299" r:id="rId12"/>
    <p:sldId id="300" r:id="rId13"/>
    <p:sldId id="296" r:id="rId14"/>
    <p:sldId id="297" r:id="rId15"/>
    <p:sldId id="301" r:id="rId16"/>
    <p:sldId id="302" r:id="rId17"/>
    <p:sldId id="327" r:id="rId18"/>
    <p:sldId id="329" r:id="rId19"/>
  </p:sldIdLst>
  <p:sldSz cx="9144000" cy="6858000" type="screen4x3"/>
  <p:notesSz cx="7099300" cy="10234613"/>
  <p:defaultTextStyle>
    <a:defPPr>
      <a:defRPr lang="en-A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CCFFFF"/>
    <a:srgbClr val="66FF66"/>
    <a:srgbClr val="0099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aximized">
    <p:restoredLeft sz="18211" autoAdjust="0"/>
    <p:restoredTop sz="94718" autoAdjust="0"/>
  </p:normalViewPr>
  <p:slideViewPr>
    <p:cSldViewPr>
      <p:cViewPr varScale="1">
        <p:scale>
          <a:sx n="97" d="100"/>
          <a:sy n="97" d="100"/>
        </p:scale>
        <p:origin x="-114" y="-2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5.xml"/><Relationship Id="rId3" Type="http://schemas.openxmlformats.org/officeDocument/2006/relationships/slide" Target="slides/slide8.xml"/><Relationship Id="rId7" Type="http://schemas.openxmlformats.org/officeDocument/2006/relationships/slide" Target="slides/slide14.xml"/><Relationship Id="rId2" Type="http://schemas.openxmlformats.org/officeDocument/2006/relationships/slide" Target="slides/slide7.xml"/><Relationship Id="rId1" Type="http://schemas.openxmlformats.org/officeDocument/2006/relationships/slide" Target="slides/slide6.xml"/><Relationship Id="rId6" Type="http://schemas.openxmlformats.org/officeDocument/2006/relationships/slide" Target="slides/slide13.xml"/><Relationship Id="rId5" Type="http://schemas.openxmlformats.org/officeDocument/2006/relationships/slide" Target="slides/slide10.xml"/><Relationship Id="rId4" Type="http://schemas.openxmlformats.org/officeDocument/2006/relationships/slide" Target="slides/slide9.xml"/><Relationship Id="rId9" Type="http://schemas.openxmlformats.org/officeDocument/2006/relationships/slide" Target="slides/slide1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437188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 smtClean="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 altLang="en-US"/>
              <a:t>Morgan Kaufmann Publishers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75300" y="0"/>
            <a:ext cx="1524000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CD44A3D0-6F49-487D-9920-F0C76F8E11BB}" type="datetime3">
              <a:rPr lang="en-AU" altLang="en-US"/>
              <a:pPr>
                <a:defRPr/>
              </a:pPr>
              <a:t>25 May, 2020</a:t>
            </a:fld>
            <a:endParaRPr lang="en-AU" alt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437188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 smtClean="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 altLang="en-US"/>
              <a:t>Chapter 3 — Arithmetic for Computers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75300" y="9723438"/>
            <a:ext cx="1524000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31DF6FB3-9F2C-4D78-8B5E-9C4FD777B798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5097558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 smtClean="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 altLang="en-US"/>
              <a:t>Morgan Kaufmann Publishers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249A852B-1281-4418-A13B-8F91D3C7C88A}" type="datetime3">
              <a:rPr lang="en-AU" altLang="en-US"/>
              <a:pPr>
                <a:defRPr/>
              </a:pPr>
              <a:t>25 May, 2020</a:t>
            </a:fld>
            <a:endParaRPr lang="en-AU" altLang="en-US"/>
          </a:p>
        </p:txBody>
      </p:sp>
      <p:sp>
        <p:nvSpPr>
          <p:cNvPr id="788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 noProof="0" smtClean="0"/>
              <a:t>Click to edit Master text styles</a:t>
            </a:r>
          </a:p>
          <a:p>
            <a:pPr lvl="1"/>
            <a:r>
              <a:rPr lang="en-AU" altLang="en-US" noProof="0" smtClean="0"/>
              <a:t>Second level</a:t>
            </a:r>
          </a:p>
          <a:p>
            <a:pPr lvl="2"/>
            <a:r>
              <a:rPr lang="en-AU" altLang="en-US" noProof="0" smtClean="0"/>
              <a:t>Third level</a:t>
            </a:r>
          </a:p>
          <a:p>
            <a:pPr lvl="3"/>
            <a:r>
              <a:rPr lang="en-AU" altLang="en-US" noProof="0" smtClean="0"/>
              <a:t>Fourth level</a:t>
            </a:r>
          </a:p>
          <a:p>
            <a:pPr lvl="4"/>
            <a:r>
              <a:rPr lang="en-AU" altLang="en-US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 smtClean="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 altLang="en-US"/>
              <a:t>Chapter 3 — Arithmetic for Computers</a:t>
            </a:r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A5A77B6D-F381-4CC3-B92D-30D725D34B8A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56403247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7D14D820-04A5-4170-BA99-9E8ACFB80CB2}" type="datetime3">
              <a:rPr lang="en-AU" altLang="en-US">
                <a:latin typeface="Times New Roman" pitchFamily="18" charset="0"/>
              </a:rPr>
              <a:pPr/>
              <a:t>25 May, 2020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Chapter 3 — Arithmetic for Computers</a:t>
            </a: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F23D70B-0FB4-430A-8C9F-F96FFC333805}" type="slidenum">
              <a:rPr lang="en-AU" altLang="en-US">
                <a:latin typeface="Times New Roman" pitchFamily="18" charset="0"/>
              </a:rPr>
              <a:pPr/>
              <a:t>3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1FD329AB-3EE3-43C8-A5B7-5D9C997356D7}" type="datetime3">
              <a:rPr lang="en-AU" altLang="en-US">
                <a:latin typeface="Times New Roman" pitchFamily="18" charset="0"/>
              </a:rPr>
              <a:pPr/>
              <a:t>25 May, 2020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1034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Chapter 3 — Arithmetic for Computers</a:t>
            </a:r>
          </a:p>
        </p:txBody>
      </p:sp>
      <p:sp>
        <p:nvSpPr>
          <p:cNvPr id="1034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59414314-513F-46FD-B553-7DFEC5637E74}" type="slidenum">
              <a:rPr lang="en-AU" altLang="en-US">
                <a:latin typeface="Times New Roman" pitchFamily="18" charset="0"/>
              </a:rPr>
              <a:pPr/>
              <a:t>12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1034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ECEFDDBC-67CF-4269-8551-15DA2AD5C179}" type="datetime3">
              <a:rPr lang="en-AU" altLang="en-US">
                <a:latin typeface="Times New Roman" pitchFamily="18" charset="0"/>
              </a:rPr>
              <a:pPr/>
              <a:t>25 May, 2020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1044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Chapter 3 — Arithmetic for Computers</a:t>
            </a:r>
          </a:p>
        </p:txBody>
      </p:sp>
      <p:sp>
        <p:nvSpPr>
          <p:cNvPr id="1044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87D4E97C-F10A-4E85-8BF8-41DD05989A8B}" type="slidenum">
              <a:rPr lang="en-AU" altLang="en-US">
                <a:latin typeface="Times New Roman" pitchFamily="18" charset="0"/>
              </a:rPr>
              <a:pPr/>
              <a:t>13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1044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89763227-4990-4A10-BC0E-F6E9A68C99A7}" type="datetime3">
              <a:rPr lang="en-AU" altLang="en-US">
                <a:latin typeface="Times New Roman" pitchFamily="18" charset="0"/>
              </a:rPr>
              <a:pPr/>
              <a:t>25 May, 2020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1054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Chapter 3 — Arithmetic for Computers</a:t>
            </a:r>
          </a:p>
        </p:txBody>
      </p:sp>
      <p:sp>
        <p:nvSpPr>
          <p:cNvPr id="1054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C614A87-E94C-4B1F-9D50-F9304079F022}" type="slidenum">
              <a:rPr lang="en-AU" altLang="en-US">
                <a:latin typeface="Times New Roman" pitchFamily="18" charset="0"/>
              </a:rPr>
              <a:pPr/>
              <a:t>14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1054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89763227-4990-4A10-BC0E-F6E9A68C99A7}" type="datetime3">
              <a:rPr lang="en-AU" altLang="en-US">
                <a:latin typeface="Times New Roman" pitchFamily="18" charset="0"/>
              </a:rPr>
              <a:pPr/>
              <a:t>25 May, 2020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1054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Chapter 3 — Arithmetic for Computers</a:t>
            </a:r>
          </a:p>
        </p:txBody>
      </p:sp>
      <p:sp>
        <p:nvSpPr>
          <p:cNvPr id="1054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C614A87-E94C-4B1F-9D50-F9304079F022}" type="slidenum">
              <a:rPr lang="en-AU" altLang="en-US">
                <a:latin typeface="Times New Roman" pitchFamily="18" charset="0"/>
              </a:rPr>
              <a:pPr/>
              <a:t>15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1054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89763227-4990-4A10-BC0E-F6E9A68C99A7}" type="datetime3">
              <a:rPr lang="en-AU" altLang="en-US">
                <a:latin typeface="Times New Roman" pitchFamily="18" charset="0"/>
              </a:rPr>
              <a:pPr/>
              <a:t>25 May, 2020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1054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Chapter 3 — Arithmetic for Computers</a:t>
            </a:r>
          </a:p>
        </p:txBody>
      </p:sp>
      <p:sp>
        <p:nvSpPr>
          <p:cNvPr id="1054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C614A87-E94C-4B1F-9D50-F9304079F022}" type="slidenum">
              <a:rPr lang="en-AU" altLang="en-US">
                <a:latin typeface="Times New Roman" pitchFamily="18" charset="0"/>
              </a:rPr>
              <a:pPr/>
              <a:t>16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1054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837EE2F6-DB1A-4B41-A761-627BB4C13F54}" type="datetime3">
              <a:rPr lang="en-AU" altLang="en-US">
                <a:latin typeface="Times New Roman" pitchFamily="18" charset="0"/>
              </a:rPr>
              <a:pPr/>
              <a:t>25 May, 2020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962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Chapter 3 — Arithmetic for Computers</a:t>
            </a:r>
          </a:p>
        </p:txBody>
      </p:sp>
      <p:sp>
        <p:nvSpPr>
          <p:cNvPr id="962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FC040CAB-AF94-44EA-BB65-C85C7AE8003C}" type="slidenum">
              <a:rPr lang="en-AU" altLang="en-US">
                <a:latin typeface="Times New Roman" pitchFamily="18" charset="0"/>
              </a:rPr>
              <a:pPr/>
              <a:t>4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96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A914115-9C87-4C56-A595-2A417CFD4F45}" type="datetime3">
              <a:rPr lang="en-AU" altLang="en-US">
                <a:latin typeface="Times New Roman" pitchFamily="18" charset="0"/>
              </a:rPr>
              <a:pPr/>
              <a:t>25 May, 2020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972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Chapter 3 — Arithmetic for Computers</a:t>
            </a:r>
          </a:p>
        </p:txBody>
      </p:sp>
      <p:sp>
        <p:nvSpPr>
          <p:cNvPr id="972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D343F8D-93F6-42F7-B0CB-379692204697}" type="slidenum">
              <a:rPr lang="en-AU" altLang="en-US">
                <a:latin typeface="Times New Roman" pitchFamily="18" charset="0"/>
              </a:rPr>
              <a:pPr/>
              <a:t>5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972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7879048-4B40-436C-A631-E9E65370C873}" type="datetime3">
              <a:rPr lang="en-AU" altLang="en-US">
                <a:latin typeface="Times New Roman" pitchFamily="18" charset="0"/>
              </a:rPr>
              <a:pPr/>
              <a:t>25 May, 2020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983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Chapter 3 — Arithmetic for Computers</a:t>
            </a:r>
          </a:p>
        </p:txBody>
      </p:sp>
      <p:sp>
        <p:nvSpPr>
          <p:cNvPr id="983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1C367574-A113-49D2-9674-9378DF7ABEDA}" type="slidenum">
              <a:rPr lang="en-AU" altLang="en-US">
                <a:latin typeface="Times New Roman" pitchFamily="18" charset="0"/>
              </a:rPr>
              <a:pPr/>
              <a:t>6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983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7879048-4B40-436C-A631-E9E65370C873}" type="datetime3">
              <a:rPr lang="en-AU" altLang="en-US">
                <a:latin typeface="Times New Roman" pitchFamily="18" charset="0"/>
              </a:rPr>
              <a:pPr/>
              <a:t>25 May, 2020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983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Chapter 3 — Arithmetic for Computers</a:t>
            </a:r>
          </a:p>
        </p:txBody>
      </p:sp>
      <p:sp>
        <p:nvSpPr>
          <p:cNvPr id="983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1C367574-A113-49D2-9674-9378DF7ABEDA}" type="slidenum">
              <a:rPr lang="en-AU" altLang="en-US">
                <a:latin typeface="Times New Roman" pitchFamily="18" charset="0"/>
              </a:rPr>
              <a:pPr/>
              <a:t>7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983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6D69484B-D405-4AA8-8C2B-195B5D217D1F}" type="datetime3">
              <a:rPr lang="en-AU" altLang="en-US">
                <a:latin typeface="Times New Roman" pitchFamily="18" charset="0"/>
              </a:rPr>
              <a:pPr/>
              <a:t>25 May, 2020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993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Chapter 3 — Arithmetic for Computers</a:t>
            </a:r>
          </a:p>
        </p:txBody>
      </p:sp>
      <p:sp>
        <p:nvSpPr>
          <p:cNvPr id="993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CECB7BCD-4F27-4AFA-A169-54F6253F6EC8}" type="slidenum">
              <a:rPr lang="en-AU" altLang="en-US">
                <a:latin typeface="Times New Roman" pitchFamily="18" charset="0"/>
              </a:rPr>
              <a:pPr/>
              <a:t>8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993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59F19809-0192-40AF-A60F-2247CFD5AF78}" type="datetime3">
              <a:rPr lang="en-AU" altLang="en-US">
                <a:latin typeface="Times New Roman" pitchFamily="18" charset="0"/>
              </a:rPr>
              <a:pPr/>
              <a:t>25 May, 2020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1003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Chapter 3 — Arithmetic for Computers</a:t>
            </a:r>
          </a:p>
        </p:txBody>
      </p:sp>
      <p:sp>
        <p:nvSpPr>
          <p:cNvPr id="1003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312CD78-6C31-4B97-AFD1-D43A2DC4D4F4}" type="slidenum">
              <a:rPr lang="en-AU" altLang="en-US">
                <a:latin typeface="Times New Roman" pitchFamily="18" charset="0"/>
              </a:rPr>
              <a:pPr/>
              <a:t>9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1003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8D4BBBD2-F89B-4EFF-9FB9-B9723ECBA375}" type="datetime3">
              <a:rPr lang="en-AU" altLang="en-US">
                <a:latin typeface="Times New Roman" pitchFamily="18" charset="0"/>
              </a:rPr>
              <a:pPr/>
              <a:t>25 May, 2020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1013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Chapter 3 — Arithmetic for Computers</a:t>
            </a:r>
          </a:p>
        </p:txBody>
      </p:sp>
      <p:sp>
        <p:nvSpPr>
          <p:cNvPr id="1013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DD34928-0ACC-48B3-A942-0BE3DC484BD0}" type="slidenum">
              <a:rPr lang="en-AU" altLang="en-US">
                <a:latin typeface="Times New Roman" pitchFamily="18" charset="0"/>
              </a:rPr>
              <a:pPr/>
              <a:t>10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1013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CCA1D3B9-9E38-4DF4-BEDC-96E06BD066D5}" type="datetime3">
              <a:rPr lang="en-AU" altLang="en-US">
                <a:latin typeface="Times New Roman" pitchFamily="18" charset="0"/>
              </a:rPr>
              <a:pPr/>
              <a:t>25 May, 2020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1024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Chapter 3 — Arithmetic for Computers</a:t>
            </a:r>
          </a:p>
        </p:txBody>
      </p:sp>
      <p:sp>
        <p:nvSpPr>
          <p:cNvPr id="1024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1FFECABE-0006-45B9-9FA7-2CB11A51753A}" type="slidenum">
              <a:rPr lang="en-AU" altLang="en-US">
                <a:latin typeface="Times New Roman" pitchFamily="18" charset="0"/>
              </a:rPr>
              <a:pPr/>
              <a:t>11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1024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7"/>
          <p:cNvSpPr>
            <a:spLocks noChangeArrowheads="1"/>
          </p:cNvSpPr>
          <p:nvPr/>
        </p:nvSpPr>
        <p:spPr bwMode="auto">
          <a:xfrm>
            <a:off x="1619250" y="1125538"/>
            <a:ext cx="28575" cy="573246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5" name="Rectangle 36"/>
          <p:cNvSpPr>
            <a:spLocks noChangeArrowheads="1"/>
          </p:cNvSpPr>
          <p:nvPr/>
        </p:nvSpPr>
        <p:spPr bwMode="auto">
          <a:xfrm>
            <a:off x="1981200" y="1987550"/>
            <a:ext cx="36513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6" name="Rectangle 37"/>
          <p:cNvSpPr>
            <a:spLocks noChangeArrowheads="1"/>
          </p:cNvSpPr>
          <p:nvPr/>
        </p:nvSpPr>
        <p:spPr bwMode="auto">
          <a:xfrm>
            <a:off x="1763713" y="2708275"/>
            <a:ext cx="7380287" cy="73025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" name="Rectangle 38"/>
          <p:cNvSpPr>
            <a:spLocks noChangeArrowheads="1"/>
          </p:cNvSpPr>
          <p:nvPr/>
        </p:nvSpPr>
        <p:spPr bwMode="auto">
          <a:xfrm>
            <a:off x="0" y="0"/>
            <a:ext cx="9144000" cy="112553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pic>
        <p:nvPicPr>
          <p:cNvPr id="8" name="Picture 40" descr="MKP-logo-white-transpa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39725"/>
            <a:ext cx="1360487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46"/>
          <p:cNvSpPr>
            <a:spLocks noChangeArrowheads="1"/>
          </p:cNvSpPr>
          <p:nvPr/>
        </p:nvSpPr>
        <p:spPr bwMode="auto">
          <a:xfrm>
            <a:off x="0" y="1125538"/>
            <a:ext cx="9144000" cy="1746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0" name="Rectangle 48"/>
          <p:cNvSpPr>
            <a:spLocks noChangeArrowheads="1"/>
          </p:cNvSpPr>
          <p:nvPr/>
        </p:nvSpPr>
        <p:spPr bwMode="auto">
          <a:xfrm>
            <a:off x="1619250" y="549275"/>
            <a:ext cx="28575" cy="5762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pic>
        <p:nvPicPr>
          <p:cNvPr id="11" name="Picture 51" descr="Tit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15888"/>
            <a:ext cx="6424612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2" descr="4th-edi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813" y="188913"/>
            <a:ext cx="730250" cy="72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2409825" y="1844675"/>
            <a:ext cx="5832475" cy="762000"/>
          </a:xfrm>
        </p:spPr>
        <p:txBody>
          <a:bodyPr anchor="t"/>
          <a:lstStyle>
            <a:lvl1pPr>
              <a:defRPr>
                <a:latin typeface="Arial Black" pitchFamily="34" charset="0"/>
              </a:defRPr>
            </a:lvl1pPr>
          </a:lstStyle>
          <a:p>
            <a:pPr lvl="0"/>
            <a:r>
              <a:rPr lang="en-AU" altLang="en-US" noProof="0" smtClean="0"/>
              <a:t>Chapter …</a:t>
            </a:r>
          </a:p>
        </p:txBody>
      </p:sp>
      <p:sp>
        <p:nvSpPr>
          <p:cNvPr id="4199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2409825" y="2924175"/>
            <a:ext cx="5832475" cy="579438"/>
          </a:xfrm>
        </p:spPr>
        <p:txBody>
          <a:bodyPr>
            <a:spAutoFit/>
          </a:bodyPr>
          <a:lstStyle>
            <a:lvl1pPr marL="0" indent="0">
              <a:buFont typeface="Wingdings" pitchFamily="2" charset="2"/>
              <a:buNone/>
              <a:defRPr>
                <a:latin typeface="Arial Black" pitchFamily="34" charset="0"/>
              </a:defRPr>
            </a:lvl1pPr>
          </a:lstStyle>
          <a:p>
            <a:pPr lvl="0"/>
            <a:r>
              <a:rPr lang="en-AU" altLang="en-US" noProof="0" smtClean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536812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3 — Arithmetic for Computers — </a:t>
            </a:r>
            <a:fld id="{4B77BADD-07F9-4249-BF20-F40A15840BF3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266887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8163" y="146050"/>
            <a:ext cx="2066925" cy="60912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4213" y="146050"/>
            <a:ext cx="6051550" cy="60912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3 — Arithmetic for Computers — </a:t>
            </a:r>
            <a:fld id="{A5D5CBD9-4312-4021-A8F1-365EA34418BB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413302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18597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5A694F40-87D7-498B-9562-0644BDB78A4B}" type="datetime1">
              <a:rPr lang="en-US"/>
              <a:pPr>
                <a:defRPr/>
              </a:pPr>
              <a:t>5/25/2020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  <a:endParaRPr lang="en-US" dirty="0"/>
          </a:p>
        </p:txBody>
      </p:sp>
      <p:sp>
        <p:nvSpPr>
          <p:cNvPr id="9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C2FA492E-DEF4-43C9-9846-04D6CAFCE89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8961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EDF70E39-8D4A-400E-9FAB-5546AA3F80EC}" type="datetime1">
              <a:rPr lang="en-US"/>
              <a:pPr>
                <a:defRPr/>
              </a:pPr>
              <a:t>5/25/2020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56717EE8-21A6-4E16-8741-E8E8BF961D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6611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18597" y="434163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895D440A-4754-4977-ACE1-E2153C533E58}" type="datetime1">
              <a:rPr lang="en-US"/>
              <a:pPr>
                <a:defRPr/>
              </a:pPr>
              <a:t>5/25/2020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3FF55F87-2289-4AC1-8902-79803F6448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6666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D0885087-4CCC-4326-A9D3-770FC70A31F3}" type="datetime1">
              <a:rPr lang="en-US"/>
              <a:pPr>
                <a:defRPr/>
              </a:pPr>
              <a:t>5/25/2020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7D0C0FA3-3707-4792-8328-B4E2D9919D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520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lvl1pPr>
              <a:defRPr b="1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C7236D89-391C-4A6C-BD9F-5570AA6BD15E}" type="datetime1">
              <a:rPr lang="en-US"/>
              <a:pPr>
                <a:defRPr/>
              </a:pPr>
              <a:t>5/25/2020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C268B361-68BA-4473-9BCF-5D8B44D4FC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2301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F5940823-1AB1-41F7-A2F6-632F1EA6CA69}" type="datetime1">
              <a:rPr lang="en-US"/>
              <a:pPr>
                <a:defRPr/>
              </a:pPr>
              <a:t>5/25/2020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138CD53C-517A-46DE-9156-2E295E7B1E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9769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4BBF54B7-94CD-4F0E-BA90-0F19EE1368E6}" type="datetime1">
              <a:rPr lang="en-US"/>
              <a:pPr>
                <a:defRPr/>
              </a:pPr>
              <a:t>5/25/2020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DB5AF11D-C62D-4F10-B24C-CF5469E8E6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108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3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4" y="930145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967C154D-7693-4573-AE08-ABCE14EFE92E}" type="datetime1">
              <a:rPr lang="en-US"/>
              <a:pPr>
                <a:defRPr/>
              </a:pPr>
              <a:t>5/25/2020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8BC3866C-7E81-4424-9BA6-A6C5F8F5C5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36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3 — Arithmetic for Computers — </a:t>
            </a:r>
            <a:fld id="{3F5BF10E-D5E2-4010-9CE3-DA95D480A8FD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5860353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ound Single Corner Rectangle 5"/>
          <p:cNvSpPr/>
          <p:nvPr/>
        </p:nvSpPr>
        <p:spPr>
          <a:xfrm>
            <a:off x="6400800" y="433388"/>
            <a:ext cx="2324100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1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BB8B9880-8398-400D-A5AC-7ADD42D2E702}" type="datetime1">
              <a:rPr lang="en-US"/>
              <a:pPr>
                <a:defRPr/>
              </a:pPr>
              <a:t>5/25/2020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95E6FC65-72CD-4746-8DF4-8CF9BF7B9C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3950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332A9905-F90A-4341-B5C7-0C6FCCC5CF54}" type="datetime1">
              <a:rPr lang="en-US"/>
              <a:pPr>
                <a:defRPr/>
              </a:pPr>
              <a:t>5/25/2020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F9EC39F9-490C-486C-BFF1-62F7500D6F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755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5"/>
            <a:ext cx="1981200" cy="5257799"/>
          </a:xfrm>
        </p:spPr>
        <p:txBody>
          <a:bodyPr vert="eaVer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3"/>
            <a:ext cx="5943600" cy="5257801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37838A00-F493-43B6-BAC3-B3DF8E58E1BE}" type="datetime1">
              <a:rPr lang="en-US"/>
              <a:pPr>
                <a:defRPr/>
              </a:pPr>
              <a:t>5/25/2020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A1CAA085-8C38-43A3-A188-9B9054CAFF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2490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1"/>
            <a:ext cx="7772400" cy="838200"/>
          </a:xfrm>
        </p:spPr>
        <p:txBody>
          <a:bodyPr>
            <a:normAutofit/>
          </a:bodyPr>
          <a:lstStyle>
            <a:lvl1pPr algn="l">
              <a:defRPr sz="32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90600"/>
            <a:ext cx="7696200" cy="1752600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6397625"/>
            <a:ext cx="2895600" cy="365125"/>
          </a:xfrm>
        </p:spPr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smtClean="0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Computer Architecture- Fall 11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05800" y="6400800"/>
            <a:ext cx="533400" cy="365125"/>
          </a:xfrm>
        </p:spPr>
        <p:txBody>
          <a:bodyPr/>
          <a:lstStyle>
            <a:lvl1pPr algn="ctr" eaLnBrk="0" fontAlgn="base" hangingPunct="0">
              <a:spcBef>
                <a:spcPct val="0"/>
              </a:spcBef>
              <a:spcAft>
                <a:spcPct val="0"/>
              </a:spcAft>
              <a:defRPr sz="1600" smtClean="0">
                <a:latin typeface="Arial" charset="0"/>
              </a:defRPr>
            </a:lvl1pPr>
          </a:lstStyle>
          <a:p>
            <a:pPr>
              <a:defRPr/>
            </a:pPr>
            <a:fld id="{FFBBB84A-B278-4657-AE38-78D1F6F6F4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2578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Computer Architecture- Fall 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E2540BA7-21E8-436A-8DCF-CE7AD61575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490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Computer Architecture- Fall 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AEB9C838-6F53-4D67-8835-6CF29A3354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4647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Computer Architecture- Fall 11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A3533A3D-27D3-4C44-AB31-C230B9C50C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208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Computer Architecture- Fall 11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19DC9EEF-C08F-4DC5-9E7F-B46FB279F1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7513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Computer Architecture- Fall 11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2BB6845E-8D0A-4812-92D3-0CFE6F76CC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14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Computer Architecture- Fall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E92745EA-0BE0-47DA-88B2-37FAB467EA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358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3 — Arithmetic for Computers — </a:t>
            </a:r>
            <a:fld id="{B893D8E6-75EA-4D63-83EA-F0CD1299D056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6697023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Computer Architecture- Fall 11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7D569BDC-DE8B-4BE9-A750-B14D2BF935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2263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Computer Architecture- Fall 11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36A4A928-9119-4164-BCAA-762D6BF1BB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869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Computer Architecture- Fall 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04F66099-D552-414D-BA0D-D86FAF5058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769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Computer Architecture- Fall 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A0468F2E-5AA5-4D46-A3B3-FEE2E06133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820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3 — Arithmetic for Computers — </a:t>
            </a:r>
            <a:fld id="{4CABA44A-E0C1-49B3-BEC5-C62C9C0F7DE3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175010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3 — Arithmetic for Computers — </a:t>
            </a:r>
            <a:fld id="{4DF7E2FD-817B-4790-BDE0-42EC2FE71D4B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408041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3 — Arithmetic for Computers — </a:t>
            </a:r>
            <a:fld id="{AECBA37D-9554-4950-962F-15BEC9EED592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808756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3 — Arithmetic for Computers — </a:t>
            </a:r>
            <a:fld id="{22AF3410-E696-4BF6-BFE9-55AA837386D4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679674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3 — Arithmetic for Computers — </a:t>
            </a:r>
            <a:fld id="{641554A1-7012-47E8-8306-9D39019EDF60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867368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3 — Arithmetic for Computers — </a:t>
            </a:r>
            <a:fld id="{78A12F11-E1E6-4806-9836-410E3AA3280A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620825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6"/>
          <p:cNvSpPr>
            <a:spLocks noChangeArrowheads="1"/>
          </p:cNvSpPr>
          <p:nvPr/>
        </p:nvSpPr>
        <p:spPr bwMode="auto">
          <a:xfrm>
            <a:off x="468313" y="260350"/>
            <a:ext cx="36512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02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146050"/>
            <a:ext cx="8259762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 altLang="en-US" smtClean="0"/>
              <a:t>Click to edit Master title style</a:t>
            </a:r>
          </a:p>
        </p:txBody>
      </p:sp>
      <p:sp>
        <p:nvSpPr>
          <p:cNvPr id="102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 smtClean="0"/>
              <a:t>Click to edit Master text styles</a:t>
            </a:r>
          </a:p>
          <a:p>
            <a:pPr lvl="1"/>
            <a:r>
              <a:rPr lang="en-AU" altLang="en-US" smtClean="0"/>
              <a:t>Second level</a:t>
            </a:r>
          </a:p>
          <a:p>
            <a:pPr lvl="2"/>
            <a:r>
              <a:rPr lang="en-AU" altLang="en-US" smtClean="0"/>
              <a:t>Third level</a:t>
            </a:r>
          </a:p>
          <a:p>
            <a:pPr lvl="3"/>
            <a:r>
              <a:rPr lang="en-AU" altLang="en-US" smtClean="0"/>
              <a:t>Fourth level</a:t>
            </a:r>
          </a:p>
          <a:p>
            <a:pPr lvl="4"/>
            <a:r>
              <a:rPr lang="en-AU" altLang="en-US" smtClean="0"/>
              <a:t>Fifth level</a:t>
            </a:r>
          </a:p>
        </p:txBody>
      </p:sp>
      <p:sp>
        <p:nvSpPr>
          <p:cNvPr id="40979" name="Rectangle 1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92275" y="6381750"/>
            <a:ext cx="7272338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b="1" smtClean="0"/>
            </a:lvl1pPr>
          </a:lstStyle>
          <a:p>
            <a:pPr>
              <a:defRPr/>
            </a:pPr>
            <a:r>
              <a:rPr lang="en-AU" altLang="en-US"/>
              <a:t>Chapter 3 — Arithmetic for Computers — </a:t>
            </a:r>
            <a:fld id="{4C20427C-4474-4E26-A3A1-9479C1269A6B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  <p:pic>
        <p:nvPicPr>
          <p:cNvPr id="1030" name="Picture 24" descr="MKP-logo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308725"/>
            <a:ext cx="13716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25"/>
          <p:cNvSpPr>
            <a:spLocks noChangeArrowheads="1"/>
          </p:cNvSpPr>
          <p:nvPr/>
        </p:nvSpPr>
        <p:spPr bwMode="auto">
          <a:xfrm>
            <a:off x="250825" y="981075"/>
            <a:ext cx="8569325" cy="7143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18597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3238" y="4986338"/>
            <a:ext cx="8183562" cy="1050925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55" name="Text Placeholder 3"/>
          <p:cNvSpPr>
            <a:spLocks noGrp="1"/>
          </p:cNvSpPr>
          <p:nvPr>
            <p:ph type="body" idx="1"/>
          </p:nvPr>
        </p:nvSpPr>
        <p:spPr bwMode="auto">
          <a:xfrm>
            <a:off x="503238" y="530225"/>
            <a:ext cx="8183562" cy="418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663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smtClean="0">
                <a:solidFill>
                  <a:srgbClr val="E3DED1">
                    <a:shade val="50000"/>
                  </a:srgbClr>
                </a:solidFill>
                <a:latin typeface="Verdana"/>
              </a:defRPr>
            </a:lvl1pPr>
            <a:extLst/>
          </a:lstStyle>
          <a:p>
            <a:pPr>
              <a:defRPr/>
            </a:pPr>
            <a:fld id="{A004AE03-F148-4DF7-A2CA-DE312BC3BCA9}" type="datetime1">
              <a:rPr lang="en-US"/>
              <a:pPr>
                <a:defRPr/>
              </a:pPr>
              <a:t>5/25/2020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663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smtClean="0">
                <a:solidFill>
                  <a:srgbClr val="E3DED1">
                    <a:shade val="50000"/>
                  </a:srgbClr>
                </a:solidFill>
                <a:latin typeface="Verdana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663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smtClean="0">
                <a:solidFill>
                  <a:srgbClr val="E3DED1">
                    <a:shade val="50000"/>
                  </a:srgbClr>
                </a:solidFill>
                <a:latin typeface="Verdana"/>
              </a:defRPr>
            </a:lvl1pPr>
            <a:extLst/>
          </a:lstStyle>
          <a:p>
            <a:pPr>
              <a:defRPr/>
            </a:pPr>
            <a:fld id="{C1E8EE0A-80AD-4A23-BC82-2951ADAA3D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3600" b="1" kern="1200">
          <a:solidFill>
            <a:srgbClr val="FF8D3E"/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9pPr>
      <a:extLst/>
    </p:titleStyle>
    <p:bodyStyle>
      <a:lvl1pPr marL="265113" indent="-265113" algn="l" rtl="0" fontAlgn="base">
        <a:spcBef>
          <a:spcPts val="25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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00025" algn="l" rtl="0" fontAlgn="base">
        <a:spcBef>
          <a:spcPts val="250"/>
        </a:spcBef>
        <a:spcAft>
          <a:spcPct val="0"/>
        </a:spcAft>
        <a:buClr>
          <a:schemeClr val="accent1"/>
        </a:buClr>
        <a:buSzPct val="100000"/>
        <a:buFont typeface="Verdana" pitchFamily="34" charset="0"/>
        <a:buChar char="◦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5813" indent="-182563" algn="l" rtl="0" fontAlgn="base">
        <a:spcBef>
          <a:spcPts val="250"/>
        </a:spcBef>
        <a:spcAft>
          <a:spcPct val="0"/>
        </a:spcAft>
        <a:buClr>
          <a:srgbClr val="ED3742"/>
        </a:buClr>
        <a:buSzPct val="100000"/>
        <a:buFont typeface="Wingdings 2" pitchFamily="18" charset="2"/>
        <a:buChar char="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3938" indent="-182563" algn="l" rtl="0" fontAlgn="base">
        <a:spcBef>
          <a:spcPts val="225"/>
        </a:spcBef>
        <a:spcAft>
          <a:spcPct val="0"/>
        </a:spcAft>
        <a:buClr>
          <a:srgbClr val="ED3742"/>
        </a:buClr>
        <a:buSzPct val="112000"/>
        <a:buFont typeface="Verdana" pitchFamily="34" charset="0"/>
        <a:buChar char="◦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79525" indent="-182563" algn="l" rtl="0" fontAlgn="base">
        <a:spcBef>
          <a:spcPts val="250"/>
        </a:spcBef>
        <a:spcAft>
          <a:spcPct val="0"/>
        </a:spcAft>
        <a:buClr>
          <a:srgbClr val="4A85BF"/>
        </a:buClr>
        <a:buSzPct val="100000"/>
        <a:buFont typeface="Wingdings 2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r>
              <a:rPr lang="en-US"/>
              <a:t>Computer Architecture- Fall 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8813" y="64039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600" smtClean="0">
                <a:solidFill>
                  <a:srgbClr val="1F497D">
                    <a:lumMod val="50000"/>
                  </a:srgbClr>
                </a:solidFill>
                <a:latin typeface="Calibri"/>
              </a:defRPr>
            </a:lvl1pPr>
          </a:lstStyle>
          <a:p>
            <a:pPr>
              <a:defRPr/>
            </a:pPr>
            <a:fld id="{B8DD5596-59AF-4D21-9A1F-4E100763EF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audio" Target="../media/media13.wma"/><Relationship Id="rId7" Type="http://schemas.openxmlformats.org/officeDocument/2006/relationships/image" Target="../media/image13.wmf"/><Relationship Id="rId2" Type="http://schemas.microsoft.com/office/2007/relationships/media" Target="../media/media13.wma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notesSlide" Target="../notesSlides/notesSlide11.xml"/><Relationship Id="rId10" Type="http://schemas.openxmlformats.org/officeDocument/2006/relationships/image" Target="../media/image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4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6" Type="http://schemas.openxmlformats.org/officeDocument/2006/relationships/image" Target="../media/image9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ma"/><Relationship Id="rId7" Type="http://schemas.openxmlformats.org/officeDocument/2006/relationships/image" Target="../media/image9.png"/><Relationship Id="rId2" Type="http://schemas.microsoft.com/office/2007/relationships/media" Target="../media/media2.wma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ma"/><Relationship Id="rId2" Type="http://schemas.microsoft.com/office/2007/relationships/media" Target="../media/media4.wma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ma"/><Relationship Id="rId2" Type="http://schemas.microsoft.com/office/2007/relationships/media" Target="../media/media5.wma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microsoft.com/office/2007/relationships/media" Target="../media/media6.wma"/><Relationship Id="rId7" Type="http://schemas.openxmlformats.org/officeDocument/2006/relationships/oleObject" Target="../embeddings/oleObject1.bin"/><Relationship Id="rId2" Type="http://schemas.openxmlformats.org/officeDocument/2006/relationships/tags" Target="../tags/tag3.xml"/><Relationship Id="rId1" Type="http://schemas.openxmlformats.org/officeDocument/2006/relationships/vmlDrawing" Target="../drawings/vmlDrawing1.v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wma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ma"/><Relationship Id="rId2" Type="http://schemas.microsoft.com/office/2007/relationships/media" Target="../media/media8.wma"/><Relationship Id="rId1" Type="http://schemas.openxmlformats.org/officeDocument/2006/relationships/tags" Target="../tags/tag4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C4E1F2"/>
            </a:gs>
            <a:gs pos="64999">
              <a:srgbClr val="F0EBD5"/>
            </a:gs>
            <a:gs pos="100000">
              <a:srgbClr val="D1C39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019300"/>
            <a:ext cx="8229600" cy="1254125"/>
          </a:xfrm>
        </p:spPr>
        <p:txBody>
          <a:bodyPr lIns="0" tIns="0">
            <a:normAutofit fontScale="90000"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32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Computer Architecture</a:t>
            </a:r>
            <a:r>
              <a:rPr 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/>
            </a:r>
            <a:br>
              <a:rPr 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</a:br>
            <a:r>
              <a:rPr 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 </a:t>
            </a:r>
            <a:r>
              <a:rPr lang="en-US" sz="2000" b="0" dirty="0" smtClean="0">
                <a:solidFill>
                  <a:srgbClr val="130868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Spring 2020</a:t>
            </a:r>
            <a:endParaRPr lang="en-US" sz="1600" b="0" dirty="0">
              <a:solidFill>
                <a:srgbClr val="130868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7651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0" y="611188"/>
            <a:ext cx="1333500" cy="137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TextBox 36"/>
          <p:cNvSpPr txBox="1">
            <a:spLocks noChangeArrowheads="1"/>
          </p:cNvSpPr>
          <p:nvPr/>
        </p:nvSpPr>
        <p:spPr bwMode="auto">
          <a:xfrm>
            <a:off x="457200" y="3810000"/>
            <a:ext cx="8382000" cy="227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Aft>
                <a:spcPts val="600"/>
              </a:spcAft>
            </a:pPr>
            <a:r>
              <a:rPr lang="en-US" altLang="en-US" sz="2400" b="1">
                <a:solidFill>
                  <a:srgbClr val="000000"/>
                </a:solidFill>
                <a:latin typeface="Calibri" pitchFamily="34" charset="0"/>
                <a:cs typeface="B Titr" pitchFamily="2" charset="-78"/>
              </a:rPr>
              <a:t>Hamed Farbeh</a:t>
            </a:r>
          </a:p>
          <a:p>
            <a:pPr algn="ctr" eaLnBrk="1" hangingPunct="1">
              <a:spcAft>
                <a:spcPts val="600"/>
              </a:spcAft>
            </a:pPr>
            <a:r>
              <a:rPr lang="en-US" altLang="en-US" b="1">
                <a:solidFill>
                  <a:srgbClr val="000000"/>
                </a:solidFill>
                <a:latin typeface="Calibri" pitchFamily="34" charset="0"/>
                <a:cs typeface="B Titr" pitchFamily="2" charset="-78"/>
              </a:rPr>
              <a:t>farbeh@aut.ac.ir</a:t>
            </a:r>
            <a:endParaRPr lang="fa-IR" altLang="en-US" b="1">
              <a:solidFill>
                <a:srgbClr val="000000"/>
              </a:solidFill>
              <a:latin typeface="Calibri" pitchFamily="34" charset="0"/>
              <a:cs typeface="B Titr" pitchFamily="2" charset="-78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US" altLang="en-US" sz="2000">
                <a:solidFill>
                  <a:srgbClr val="000000"/>
                </a:solidFill>
                <a:latin typeface="Calibri" pitchFamily="34" charset="0"/>
                <a:cs typeface="B Titr" pitchFamily="2" charset="-78"/>
              </a:rPr>
              <a:t>Department of Computer Engineering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altLang="en-US" sz="2000">
                <a:solidFill>
                  <a:srgbClr val="000000"/>
                </a:solidFill>
                <a:latin typeface="Calibri" pitchFamily="34" charset="0"/>
                <a:cs typeface="B Titr" pitchFamily="2" charset="-78"/>
              </a:rPr>
              <a:t>Amirkabir University of Technology</a:t>
            </a:r>
          </a:p>
          <a:p>
            <a:pPr algn="ctr" eaLnBrk="1" hangingPunct="1">
              <a:lnSpc>
                <a:spcPct val="150000"/>
              </a:lnSpc>
            </a:pPr>
            <a:endParaRPr lang="en-US" altLang="en-US" sz="2000">
              <a:solidFill>
                <a:srgbClr val="000000"/>
              </a:solidFill>
              <a:latin typeface="Calibri" pitchFamily="34" charset="0"/>
              <a:cs typeface="B Titr" pitchFamily="2" charset="-78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668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3 — Arithmetic for Computers — </a:t>
            </a:r>
            <a:fld id="{0167E96B-D220-46F0-9F2A-374A3139B2A1}" type="slidenum">
              <a:rPr lang="en-AU" altLang="en-US"/>
              <a:pPr/>
              <a:t>10</a:t>
            </a:fld>
            <a:endParaRPr lang="en-AU" altLang="en-US"/>
          </a:p>
        </p:txBody>
      </p:sp>
      <p:sp>
        <p:nvSpPr>
          <p:cNvPr id="5120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Floating-Point Precision</a:t>
            </a:r>
          </a:p>
        </p:txBody>
      </p:sp>
      <p:sp>
        <p:nvSpPr>
          <p:cNvPr id="51204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Relative precision</a:t>
            </a:r>
          </a:p>
          <a:p>
            <a:pPr lvl="1" eaLnBrk="1" hangingPunct="1"/>
            <a:r>
              <a:rPr lang="en-US" altLang="en-US" smtClean="0"/>
              <a:t>all fraction bits are significant</a:t>
            </a:r>
          </a:p>
          <a:p>
            <a:pPr lvl="1" eaLnBrk="1" hangingPunct="1"/>
            <a:r>
              <a:rPr lang="en-US" altLang="en-US" smtClean="0"/>
              <a:t>Single: approx 2</a:t>
            </a:r>
            <a:r>
              <a:rPr lang="en-US" altLang="en-US" baseline="30000" smtClean="0"/>
              <a:t>–23</a:t>
            </a:r>
          </a:p>
          <a:p>
            <a:pPr lvl="2" eaLnBrk="1" hangingPunct="1"/>
            <a:r>
              <a:rPr lang="en-US" altLang="en-US" smtClean="0"/>
              <a:t>Equivalent to 23 × log</a:t>
            </a:r>
            <a:r>
              <a:rPr lang="en-US" altLang="en-US" baseline="-25000" smtClean="0"/>
              <a:t>10</a:t>
            </a:r>
            <a:r>
              <a:rPr lang="en-US" altLang="en-US" smtClean="0"/>
              <a:t>2 ≈ 23 × 0.3 ≈ 6 decimal digits of precision</a:t>
            </a:r>
          </a:p>
          <a:p>
            <a:pPr lvl="1" eaLnBrk="1" hangingPunct="1"/>
            <a:r>
              <a:rPr lang="en-US" altLang="en-US" smtClean="0"/>
              <a:t>Double: approx 2</a:t>
            </a:r>
            <a:r>
              <a:rPr lang="en-US" altLang="en-US" baseline="30000" smtClean="0"/>
              <a:t>–52</a:t>
            </a:r>
          </a:p>
          <a:p>
            <a:pPr lvl="2" eaLnBrk="1" hangingPunct="1"/>
            <a:r>
              <a:rPr lang="en-US" altLang="en-US" smtClean="0"/>
              <a:t>Equivalent to 52 × log</a:t>
            </a:r>
            <a:r>
              <a:rPr lang="en-US" altLang="en-US" baseline="-25000" smtClean="0"/>
              <a:t>10</a:t>
            </a:r>
            <a:r>
              <a:rPr lang="en-US" altLang="en-US" smtClean="0"/>
              <a:t>2 ≈ 52 × 0.3 ≈ 16 decimal digits of precision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0336"/>
    </mc:Choice>
    <mc:Fallback>
      <p:transition spd="slow" advTm="7703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3 — Arithmetic for Computers — </a:t>
            </a:r>
            <a:fld id="{A0024D3E-F634-4355-A357-ED4158AB3292}" type="slidenum">
              <a:rPr lang="en-AU" altLang="en-US"/>
              <a:pPr/>
              <a:t>11</a:t>
            </a:fld>
            <a:endParaRPr lang="en-AU" altLang="en-US"/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Floating-Point Example</a:t>
            </a:r>
            <a:endParaRPr lang="en-AU" altLang="en-US" smtClean="0"/>
          </a:p>
        </p:txBody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Represent –0.75</a:t>
            </a:r>
          </a:p>
          <a:p>
            <a:pPr lvl="1" eaLnBrk="1" hangingPunct="1"/>
            <a:r>
              <a:rPr lang="en-US" altLang="en-US" smtClean="0"/>
              <a:t>–0.75 = (–1)</a:t>
            </a:r>
            <a:r>
              <a:rPr lang="en-US" altLang="en-US" baseline="30000" smtClean="0"/>
              <a:t>1</a:t>
            </a:r>
            <a:r>
              <a:rPr lang="en-US" altLang="en-US" smtClean="0"/>
              <a:t> × 1.1</a:t>
            </a:r>
            <a:r>
              <a:rPr lang="en-US" altLang="en-US" baseline="-25000" smtClean="0"/>
              <a:t>2</a:t>
            </a:r>
            <a:r>
              <a:rPr lang="en-US" altLang="en-US" smtClean="0"/>
              <a:t> × 2</a:t>
            </a:r>
            <a:r>
              <a:rPr lang="en-US" altLang="en-US" baseline="30000" smtClean="0"/>
              <a:t>–1</a:t>
            </a:r>
          </a:p>
          <a:p>
            <a:pPr lvl="1" eaLnBrk="1" hangingPunct="1"/>
            <a:r>
              <a:rPr lang="en-US" altLang="en-US" smtClean="0"/>
              <a:t>S = </a:t>
            </a:r>
            <a:r>
              <a:rPr lang="en-US" altLang="en-US" smtClean="0">
                <a:solidFill>
                  <a:schemeClr val="hlink"/>
                </a:solidFill>
              </a:rPr>
              <a:t>1</a:t>
            </a:r>
          </a:p>
          <a:p>
            <a:pPr lvl="1" eaLnBrk="1" hangingPunct="1"/>
            <a:r>
              <a:rPr lang="en-US" altLang="en-US" smtClean="0"/>
              <a:t>Fraction = </a:t>
            </a:r>
            <a:r>
              <a:rPr lang="en-US" altLang="en-US" smtClean="0">
                <a:solidFill>
                  <a:schemeClr val="tx2"/>
                </a:solidFill>
              </a:rPr>
              <a:t>1000…00</a:t>
            </a:r>
            <a:r>
              <a:rPr lang="en-US" altLang="en-US" baseline="-25000" smtClean="0"/>
              <a:t>2</a:t>
            </a:r>
            <a:endParaRPr lang="en-US" altLang="en-US" smtClean="0">
              <a:solidFill>
                <a:schemeClr val="folHlink"/>
              </a:solidFill>
            </a:endParaRPr>
          </a:p>
          <a:p>
            <a:pPr lvl="1" eaLnBrk="1" hangingPunct="1"/>
            <a:r>
              <a:rPr lang="en-US" altLang="en-US" smtClean="0"/>
              <a:t>Exponent = –1 + Bias</a:t>
            </a:r>
          </a:p>
          <a:p>
            <a:pPr lvl="2" eaLnBrk="1" hangingPunct="1"/>
            <a:r>
              <a:rPr lang="en-US" altLang="en-US" smtClean="0"/>
              <a:t>Single: –1 + 127 = 126 = </a:t>
            </a:r>
            <a:r>
              <a:rPr lang="en-US" altLang="en-US" smtClean="0">
                <a:solidFill>
                  <a:srgbClr val="008000"/>
                </a:solidFill>
              </a:rPr>
              <a:t>01111110</a:t>
            </a:r>
            <a:r>
              <a:rPr lang="en-US" altLang="en-US" baseline="-25000" smtClean="0"/>
              <a:t>2</a:t>
            </a:r>
            <a:endParaRPr lang="en-US" altLang="en-US" smtClean="0"/>
          </a:p>
          <a:p>
            <a:pPr lvl="2" eaLnBrk="1" hangingPunct="1"/>
            <a:r>
              <a:rPr lang="en-US" altLang="en-US" smtClean="0"/>
              <a:t>Double: –1 + 1023 = 1022 = </a:t>
            </a:r>
            <a:r>
              <a:rPr lang="en-US" altLang="en-US" smtClean="0">
                <a:solidFill>
                  <a:srgbClr val="008000"/>
                </a:solidFill>
              </a:rPr>
              <a:t>01111111110</a:t>
            </a:r>
            <a:r>
              <a:rPr lang="en-US" altLang="en-US" baseline="-25000" smtClean="0"/>
              <a:t>2</a:t>
            </a:r>
            <a:endParaRPr lang="en-US" altLang="en-US" smtClean="0"/>
          </a:p>
          <a:p>
            <a:pPr eaLnBrk="1" hangingPunct="1"/>
            <a:r>
              <a:rPr lang="en-US" altLang="en-US" smtClean="0"/>
              <a:t>Single: </a:t>
            </a:r>
            <a:r>
              <a:rPr lang="en-US" altLang="en-US" smtClean="0">
                <a:solidFill>
                  <a:schemeClr val="hlink"/>
                </a:solidFill>
              </a:rPr>
              <a:t>1</a:t>
            </a:r>
            <a:r>
              <a:rPr lang="en-US" altLang="en-US" smtClean="0">
                <a:solidFill>
                  <a:srgbClr val="008000"/>
                </a:solidFill>
              </a:rPr>
              <a:t>01111110</a:t>
            </a:r>
            <a:r>
              <a:rPr lang="en-US" altLang="en-US" smtClean="0">
                <a:solidFill>
                  <a:schemeClr val="tx2"/>
                </a:solidFill>
              </a:rPr>
              <a:t>1000…00</a:t>
            </a:r>
          </a:p>
          <a:p>
            <a:pPr eaLnBrk="1" hangingPunct="1"/>
            <a:r>
              <a:rPr lang="en-US" altLang="en-US" smtClean="0"/>
              <a:t>Double: </a:t>
            </a:r>
            <a:r>
              <a:rPr lang="en-US" altLang="en-US" smtClean="0">
                <a:solidFill>
                  <a:schemeClr val="hlink"/>
                </a:solidFill>
              </a:rPr>
              <a:t>1</a:t>
            </a:r>
            <a:r>
              <a:rPr lang="en-US" altLang="en-US" smtClean="0">
                <a:solidFill>
                  <a:srgbClr val="008000"/>
                </a:solidFill>
              </a:rPr>
              <a:t>01111111110</a:t>
            </a:r>
            <a:r>
              <a:rPr lang="en-US" altLang="en-US" smtClean="0">
                <a:solidFill>
                  <a:schemeClr val="tx2"/>
                </a:solidFill>
              </a:rPr>
              <a:t>1000…00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499"/>
    </mc:Choice>
    <mc:Fallback>
      <p:transition spd="slow" advTm="1794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3 — Arithmetic for Computers — </a:t>
            </a:r>
            <a:fld id="{AB7F1538-F04E-469A-A5B1-54D39C8EB16B}" type="slidenum">
              <a:rPr lang="en-AU" altLang="en-US"/>
              <a:pPr/>
              <a:t>12</a:t>
            </a:fld>
            <a:endParaRPr lang="en-AU" altLang="en-US"/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Floating-Point Example</a:t>
            </a:r>
            <a:endParaRPr lang="en-AU" altLang="en-US" smtClean="0"/>
          </a:p>
        </p:txBody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What number is represented by the single-precision float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dirty="0" smtClean="0">
                <a:solidFill>
                  <a:schemeClr val="hlink"/>
                </a:solidFill>
              </a:rPr>
              <a:t>	1</a:t>
            </a:r>
            <a:r>
              <a:rPr lang="en-US" altLang="en-US" dirty="0" smtClean="0">
                <a:solidFill>
                  <a:srgbClr val="008000"/>
                </a:solidFill>
              </a:rPr>
              <a:t>10000001</a:t>
            </a:r>
            <a:r>
              <a:rPr lang="en-US" altLang="en-US" dirty="0" smtClean="0">
                <a:solidFill>
                  <a:schemeClr val="tx2"/>
                </a:solidFill>
              </a:rPr>
              <a:t>01000…00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S = </a:t>
            </a:r>
            <a:r>
              <a:rPr lang="en-US" altLang="en-US" dirty="0" smtClean="0">
                <a:solidFill>
                  <a:schemeClr val="hlink"/>
                </a:solidFill>
              </a:rPr>
              <a:t>1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Fraction = </a:t>
            </a:r>
            <a:r>
              <a:rPr lang="en-US" altLang="en-US" dirty="0" smtClean="0">
                <a:solidFill>
                  <a:schemeClr val="tx2"/>
                </a:solidFill>
              </a:rPr>
              <a:t>01000…00</a:t>
            </a:r>
            <a:r>
              <a:rPr lang="en-US" altLang="en-US" baseline="-25000" dirty="0" smtClean="0"/>
              <a:t>2</a:t>
            </a:r>
            <a:endParaRPr lang="en-US" altLang="en-US" dirty="0" smtClean="0">
              <a:solidFill>
                <a:schemeClr val="folHlink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Exponent = </a:t>
            </a:r>
            <a:r>
              <a:rPr lang="en-US" altLang="en-US" dirty="0" smtClean="0">
                <a:solidFill>
                  <a:srgbClr val="008000"/>
                </a:solidFill>
              </a:rPr>
              <a:t>10000001</a:t>
            </a:r>
            <a:r>
              <a:rPr lang="en-US" altLang="en-US" baseline="-25000" dirty="0" smtClean="0"/>
              <a:t>2</a:t>
            </a:r>
            <a:r>
              <a:rPr lang="en-US" altLang="en-US" dirty="0" smtClean="0"/>
              <a:t> = 129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x = (–1)</a:t>
            </a:r>
            <a:r>
              <a:rPr lang="en-US" altLang="en-US" baseline="30000" dirty="0" smtClean="0"/>
              <a:t>1</a:t>
            </a:r>
            <a:r>
              <a:rPr lang="en-US" altLang="en-US" dirty="0" smtClean="0"/>
              <a:t> × (1 + 01</a:t>
            </a:r>
            <a:r>
              <a:rPr lang="en-US" altLang="en-US" baseline="-25000" dirty="0" smtClean="0"/>
              <a:t>2</a:t>
            </a:r>
            <a:r>
              <a:rPr lang="en-US" altLang="en-US" dirty="0" smtClean="0"/>
              <a:t>) × 2</a:t>
            </a:r>
            <a:r>
              <a:rPr lang="en-US" altLang="en-US" baseline="30000" dirty="0" smtClean="0"/>
              <a:t>(129 – 127)</a:t>
            </a:r>
            <a:endParaRPr lang="en-US" altLang="en-US" dirty="0" smtClean="0"/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dirty="0" smtClean="0"/>
              <a:t>	= (–1) × 1.25 × 2</a:t>
            </a:r>
            <a:r>
              <a:rPr lang="en-US" altLang="en-US" baseline="30000" dirty="0" smtClean="0"/>
              <a:t>2</a:t>
            </a:r>
            <a:endParaRPr lang="en-US" altLang="en-US" dirty="0" smtClean="0"/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dirty="0" smtClean="0"/>
              <a:t>	= –5.0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301"/>
    </mc:Choice>
    <mc:Fallback>
      <p:transition spd="slow" advTm="733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3 — Arithmetic for Computers — </a:t>
            </a:r>
            <a:fld id="{C0AB8480-F9D9-4AAE-B5FD-F352971A86B6}" type="slidenum">
              <a:rPr lang="en-AU" altLang="en-US"/>
              <a:pPr/>
              <a:t>13</a:t>
            </a:fld>
            <a:endParaRPr lang="en-AU" altLang="en-US"/>
          </a:p>
        </p:txBody>
      </p:sp>
      <p:sp>
        <p:nvSpPr>
          <p:cNvPr id="54275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Denormal Numbers</a:t>
            </a:r>
          </a:p>
        </p:txBody>
      </p:sp>
      <p:sp>
        <p:nvSpPr>
          <p:cNvPr id="54276" name="Rectangle 10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Exponent = 000...0 </a:t>
            </a:r>
            <a:r>
              <a:rPr lang="en-US" altLang="en-US" smtClean="0">
                <a:sym typeface="Symbol" pitchFamily="18" charset="2"/>
              </a:rPr>
              <a:t> </a:t>
            </a:r>
            <a:r>
              <a:rPr lang="en-US" altLang="en-US" smtClean="0"/>
              <a:t>hidden bit is 0</a:t>
            </a:r>
          </a:p>
        </p:txBody>
      </p:sp>
      <p:sp>
        <p:nvSpPr>
          <p:cNvPr id="54277" name="Rectangle 5"/>
          <p:cNvSpPr>
            <a:spLocks noChangeArrowheads="1"/>
          </p:cNvSpPr>
          <p:nvPr/>
        </p:nvSpPr>
        <p:spPr bwMode="auto">
          <a:xfrm>
            <a:off x="684213" y="2565400"/>
            <a:ext cx="7772400" cy="230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Smaller than normal numbers</a:t>
            </a:r>
          </a:p>
          <a:p>
            <a:pPr lvl="1" eaLnBrk="1" hangingPunct="1"/>
            <a:r>
              <a:rPr lang="en-US" altLang="en-US"/>
              <a:t>allow for gradual underflow, with diminishing precision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/>
              <a:t>Denormal with fraction = 000...0</a:t>
            </a:r>
          </a:p>
        </p:txBody>
      </p:sp>
      <p:sp>
        <p:nvSpPr>
          <p:cNvPr id="54278" name="AutoShape 7"/>
          <p:cNvSpPr>
            <a:spLocks/>
          </p:cNvSpPr>
          <p:nvPr/>
        </p:nvSpPr>
        <p:spPr bwMode="auto">
          <a:xfrm>
            <a:off x="3132138" y="5589588"/>
            <a:ext cx="2287587" cy="647700"/>
          </a:xfrm>
          <a:prstGeom prst="borderCallout1">
            <a:avLst>
              <a:gd name="adj1" fmla="val 17648"/>
              <a:gd name="adj2" fmla="val 103333"/>
              <a:gd name="adj3" fmla="val -26472"/>
              <a:gd name="adj4" fmla="val 123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/>
              <a:t>Two representations of 0.0!</a:t>
            </a:r>
            <a:endParaRPr lang="en-AU" altLang="en-US"/>
          </a:p>
        </p:txBody>
      </p:sp>
      <p:graphicFrame>
        <p:nvGraphicFramePr>
          <p:cNvPr id="54279" name="Object 8"/>
          <p:cNvGraphicFramePr>
            <a:graphicFrameLocks noChangeAspect="1"/>
          </p:cNvGraphicFramePr>
          <p:nvPr/>
        </p:nvGraphicFramePr>
        <p:xfrm>
          <a:off x="1835150" y="1916113"/>
          <a:ext cx="48641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15" name="Equation" r:id="rId6" imgW="2032000" imgH="228600" progId="Equation.3">
                  <p:embed/>
                </p:oleObj>
              </mc:Choice>
              <mc:Fallback>
                <p:oleObj name="Equation" r:id="rId6" imgW="2032000" imgH="228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1916113"/>
                        <a:ext cx="4864100" cy="546100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0" name="Object 11"/>
          <p:cNvGraphicFramePr>
            <a:graphicFrameLocks noChangeAspect="1"/>
          </p:cNvGraphicFramePr>
          <p:nvPr/>
        </p:nvGraphicFramePr>
        <p:xfrm>
          <a:off x="1835150" y="4868863"/>
          <a:ext cx="4833938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16" name="Equation" r:id="rId8" imgW="2019300" imgH="228600" progId="Equation.3">
                  <p:embed/>
                </p:oleObj>
              </mc:Choice>
              <mc:Fallback>
                <p:oleObj name="Equation" r:id="rId8" imgW="2019300" imgH="2286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4868863"/>
                        <a:ext cx="4833938" cy="546100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1253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3 — Arithmetic for Computers — </a:t>
            </a:r>
            <a:fld id="{0CB868BC-6DB6-4ADF-86D8-18A2045EC654}" type="slidenum">
              <a:rPr lang="en-AU" altLang="en-US"/>
              <a:pPr/>
              <a:t>14</a:t>
            </a:fld>
            <a:endParaRPr lang="en-AU" altLang="en-US"/>
          </a:p>
        </p:txBody>
      </p:sp>
      <p:sp>
        <p:nvSpPr>
          <p:cNvPr id="5529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Infinities and NaNs</a:t>
            </a:r>
          </a:p>
        </p:txBody>
      </p:sp>
      <p:sp>
        <p:nvSpPr>
          <p:cNvPr id="55300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Exponent = 111...1, Fraction = 000...0</a:t>
            </a:r>
          </a:p>
          <a:p>
            <a:pPr lvl="1" eaLnBrk="1" hangingPunct="1"/>
            <a:r>
              <a:rPr lang="en-US" altLang="en-US" smtClean="0"/>
              <a:t>±Infinity</a:t>
            </a:r>
          </a:p>
          <a:p>
            <a:pPr lvl="1" eaLnBrk="1" hangingPunct="1"/>
            <a:r>
              <a:rPr lang="en-US" altLang="en-US" smtClean="0"/>
              <a:t>Can be used in subsequent calculations, avoiding need for overflow check</a:t>
            </a:r>
          </a:p>
          <a:p>
            <a:pPr eaLnBrk="1" hangingPunct="1"/>
            <a:r>
              <a:rPr lang="en-US" altLang="en-US" smtClean="0"/>
              <a:t>Exponent = 111...1, Fraction ≠ 000...0</a:t>
            </a:r>
          </a:p>
          <a:p>
            <a:pPr lvl="1" eaLnBrk="1" hangingPunct="1"/>
            <a:r>
              <a:rPr lang="en-US" altLang="en-US" smtClean="0"/>
              <a:t>Not-a-Number (NaN)</a:t>
            </a:r>
          </a:p>
          <a:p>
            <a:pPr lvl="1" eaLnBrk="1" hangingPunct="1"/>
            <a:r>
              <a:rPr lang="en-US" altLang="en-US" smtClean="0"/>
              <a:t>Indicates illegal or undefined result</a:t>
            </a:r>
          </a:p>
          <a:p>
            <a:pPr lvl="2" eaLnBrk="1" hangingPunct="1"/>
            <a:r>
              <a:rPr lang="en-US" altLang="en-US" smtClean="0"/>
              <a:t>e.g., 0.0 / 0.0</a:t>
            </a:r>
          </a:p>
          <a:p>
            <a:pPr lvl="1" eaLnBrk="1" hangingPunct="1"/>
            <a:r>
              <a:rPr lang="en-US" altLang="en-US" smtClean="0"/>
              <a:t>Can be used in subsequent calculations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0800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3 — Arithmetic for Computers — </a:t>
            </a:r>
            <a:fld id="{0CB868BC-6DB6-4ADF-86D8-18A2045EC654}" type="slidenum">
              <a:rPr lang="en-AU" altLang="en-US"/>
              <a:pPr/>
              <a:t>15</a:t>
            </a:fld>
            <a:endParaRPr lang="en-AU" altLang="en-US"/>
          </a:p>
        </p:txBody>
      </p:sp>
      <p:sp>
        <p:nvSpPr>
          <p:cNvPr id="5529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824"/>
            <a:ext cx="9192760" cy="365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8749"/>
      </p:ext>
    </p:extLst>
  </p:cSld>
  <p:clrMapOvr>
    <a:masterClrMapping/>
  </p:clrMapOvr>
  <p:transition advTm="5590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3 — Arithmetic for Computers — </a:t>
            </a:r>
            <a:fld id="{0CB868BC-6DB6-4ADF-86D8-18A2045EC654}" type="slidenum">
              <a:rPr lang="en-AU" altLang="en-US"/>
              <a:pPr/>
              <a:t>16</a:t>
            </a:fld>
            <a:endParaRPr lang="en-AU" altLang="en-US"/>
          </a:p>
        </p:txBody>
      </p:sp>
      <p:sp>
        <p:nvSpPr>
          <p:cNvPr id="5529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11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8" b="16502"/>
          <a:stretch/>
        </p:blipFill>
        <p:spPr bwMode="auto">
          <a:xfrm>
            <a:off x="264098" y="1556792"/>
            <a:ext cx="8844406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174333"/>
      </p:ext>
    </p:extLst>
  </p:cSld>
  <p:clrMapOvr>
    <a:masterClrMapping/>
  </p:clrMapOvr>
  <p:transition advTm="23899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838200"/>
          </a:xfrm>
        </p:spPr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Copyright Notice</a:t>
            </a:r>
          </a:p>
        </p:txBody>
      </p:sp>
      <p:sp>
        <p:nvSpPr>
          <p:cNvPr id="28675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E825B4A1-582A-4C2D-B32D-7F5055158896}" type="slidenum">
              <a:rPr lang="en-US" altLang="en-US">
                <a:solidFill>
                  <a:srgbClr val="10253F"/>
                </a:solidFill>
              </a:rPr>
              <a:pPr/>
              <a:t>2</a:t>
            </a:fld>
            <a:endParaRPr lang="en-US" altLang="en-US">
              <a:solidFill>
                <a:srgbClr val="10253F"/>
              </a:solidFill>
            </a:endParaRPr>
          </a:p>
        </p:txBody>
      </p:sp>
      <p:pic>
        <p:nvPicPr>
          <p:cNvPr id="28676" name="Picture 2" descr="I:\Univ\SUTlogo\HF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175" y="6673850"/>
            <a:ext cx="231775" cy="15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TextBox 6"/>
          <p:cNvSpPr txBox="1">
            <a:spLocks noChangeArrowheads="1"/>
          </p:cNvSpPr>
          <p:nvPr/>
        </p:nvSpPr>
        <p:spPr bwMode="auto">
          <a:xfrm>
            <a:off x="2482850" y="6435725"/>
            <a:ext cx="41783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400">
                <a:solidFill>
                  <a:srgbClr val="000000"/>
                </a:solidFill>
                <a:latin typeface="Calibri" pitchFamily="34" charset="0"/>
              </a:rPr>
              <a:t>Computer Architecture, Spring 2020, AUT, Tehran, Iran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1143000"/>
            <a:ext cx="8275638" cy="4832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>
                <a:solidFill>
                  <a:srgbClr val="C00000"/>
                </a:solidFill>
                <a:latin typeface="Calibri"/>
                <a:cs typeface="B Nazanin" pitchFamily="2" charset="-78"/>
              </a:rPr>
              <a:t>Lectures adopted from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prstClr val="black"/>
                </a:solidFill>
                <a:latin typeface="Calibri"/>
              </a:rPr>
              <a:t>Computer Organization and Design: The Hardware/Software Interface,  5</a:t>
            </a:r>
            <a:r>
              <a:rPr lang="en-US" sz="2600" baseline="30000" dirty="0">
                <a:solidFill>
                  <a:prstClr val="black"/>
                </a:solidFill>
                <a:latin typeface="Calibri"/>
              </a:rPr>
              <a:t>th</a:t>
            </a:r>
            <a:r>
              <a:rPr lang="en-US" sz="2600" dirty="0">
                <a:solidFill>
                  <a:prstClr val="black"/>
                </a:solidFill>
                <a:latin typeface="Calibri"/>
              </a:rPr>
              <a:t> edition, David A. Patterson, John L. Hennessy, MK pub., 2014</a:t>
            </a:r>
          </a:p>
          <a:p>
            <a:pPr marL="914400" lvl="1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prstClr val="black"/>
                </a:solidFill>
                <a:latin typeface="Calibri"/>
              </a:rPr>
              <a:t>Chapter 3: Arithmetic for Computers</a:t>
            </a:r>
          </a:p>
          <a:p>
            <a:pPr marL="914400" lvl="1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600" dirty="0">
              <a:solidFill>
                <a:prstClr val="black"/>
              </a:solidFill>
              <a:latin typeface="Calibri"/>
            </a:endParaRPr>
          </a:p>
          <a:p>
            <a:pPr marL="914400" lvl="1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fa-IR" sz="2600" dirty="0">
              <a:solidFill>
                <a:prstClr val="black"/>
              </a:solidFill>
              <a:latin typeface="Calibri"/>
            </a:endParaRP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600" dirty="0">
              <a:solidFill>
                <a:prstClr val="black"/>
              </a:solidFill>
              <a:latin typeface="Calibri"/>
            </a:endParaRP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800" b="1" dirty="0">
              <a:solidFill>
                <a:prstClr val="black"/>
              </a:solidFill>
              <a:latin typeface="Calibri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600" b="1" dirty="0">
              <a:solidFill>
                <a:srgbClr val="C00000"/>
              </a:solidFill>
              <a:latin typeface="Calibri"/>
              <a:cs typeface="B Nazanin" pitchFamily="2" charset="-78"/>
            </a:endParaRP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600" b="1" dirty="0">
              <a:solidFill>
                <a:srgbClr val="C00000"/>
              </a:solidFill>
              <a:latin typeface="Calibri"/>
              <a:cs typeface="B Nazanin" pitchFamily="2" charset="-78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a-IR" sz="2000" b="1" dirty="0">
              <a:solidFill>
                <a:prstClr val="black"/>
              </a:solidFill>
              <a:latin typeface="Calibri"/>
              <a:cs typeface="B Nazanin" pitchFamily="2" charset="-78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Tm="776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AU" altLang="en-US" smtClean="0">
                <a:solidFill>
                  <a:schemeClr val="tx1"/>
                </a:solidFill>
              </a:rPr>
              <a:t>Chapter 3</a:t>
            </a:r>
          </a:p>
        </p:txBody>
      </p:sp>
      <p:sp>
        <p:nvSpPr>
          <p:cNvPr id="29699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Arithmetic for Computers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195"/>
    </mc:Choice>
    <mc:Fallback>
      <p:transition spd="slow" advTm="17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3 — Arithmetic for Computers — </a:t>
            </a:r>
            <a:fld id="{FD5EBB2A-417B-4880-8058-9BDB288B4189}" type="slidenum">
              <a:rPr lang="en-AU" altLang="en-US"/>
              <a:pPr/>
              <a:t>4</a:t>
            </a:fld>
            <a:endParaRPr lang="en-AU" altLang="en-US"/>
          </a:p>
        </p:txBody>
      </p:sp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Floating Point</a:t>
            </a:r>
            <a:endParaRPr lang="en-AU" altLang="en-US" smtClean="0"/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Representation for non-integral numbers</a:t>
            </a:r>
          </a:p>
          <a:p>
            <a:pPr lvl="1" eaLnBrk="1" hangingPunct="1"/>
            <a:r>
              <a:rPr lang="en-US" altLang="en-US" dirty="0" smtClean="0"/>
              <a:t>Including very small and very large numbers</a:t>
            </a:r>
          </a:p>
          <a:p>
            <a:pPr eaLnBrk="1" hangingPunct="1"/>
            <a:r>
              <a:rPr lang="en-US" altLang="en-US" dirty="0" smtClean="0"/>
              <a:t>Like scientific notation</a:t>
            </a:r>
          </a:p>
          <a:p>
            <a:pPr lvl="1" eaLnBrk="1" hangingPunct="1"/>
            <a:r>
              <a:rPr lang="en-US" altLang="en-US" dirty="0" smtClean="0"/>
              <a:t>–2.34 × 10</a:t>
            </a:r>
            <a:r>
              <a:rPr lang="en-US" altLang="en-US" baseline="30000" dirty="0" smtClean="0"/>
              <a:t>56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/>
              <a:t>+0.002 × 10</a:t>
            </a:r>
            <a:r>
              <a:rPr lang="en-US" altLang="en-US" baseline="30000" dirty="0" smtClean="0"/>
              <a:t>–4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/>
              <a:t>+987.02 × 10</a:t>
            </a:r>
            <a:r>
              <a:rPr lang="en-US" altLang="en-US" baseline="30000" dirty="0" smtClean="0"/>
              <a:t>9</a:t>
            </a:r>
            <a:endParaRPr lang="en-US" altLang="en-US" dirty="0" smtClean="0"/>
          </a:p>
          <a:p>
            <a:pPr eaLnBrk="1" hangingPunct="1"/>
            <a:r>
              <a:rPr lang="en-US" altLang="en-US" dirty="0" smtClean="0"/>
              <a:t>In binary</a:t>
            </a:r>
          </a:p>
          <a:p>
            <a:pPr lvl="1" eaLnBrk="1" hangingPunct="1"/>
            <a:r>
              <a:rPr lang="en-US" altLang="en-US" dirty="0" smtClean="0">
                <a:cs typeface="Arial" charset="0"/>
              </a:rPr>
              <a:t>±1.</a:t>
            </a:r>
            <a:r>
              <a:rPr lang="en-US" altLang="en-US" i="1" dirty="0" smtClean="0">
                <a:cs typeface="Arial" charset="0"/>
              </a:rPr>
              <a:t>xxxxxxx</a:t>
            </a:r>
            <a:r>
              <a:rPr lang="en-US" altLang="en-US" baseline="-25000" dirty="0" smtClean="0">
                <a:cs typeface="Arial" charset="0"/>
              </a:rPr>
              <a:t>2</a:t>
            </a:r>
            <a:r>
              <a:rPr lang="en-US" altLang="en-US" dirty="0" smtClean="0">
                <a:cs typeface="Arial" charset="0"/>
              </a:rPr>
              <a:t> × 2</a:t>
            </a:r>
            <a:r>
              <a:rPr lang="en-US" altLang="en-US" i="1" baseline="30000" dirty="0" smtClean="0">
                <a:cs typeface="Arial" charset="0"/>
              </a:rPr>
              <a:t>yyyy</a:t>
            </a:r>
          </a:p>
          <a:p>
            <a:pPr eaLnBrk="1" hangingPunct="1"/>
            <a:r>
              <a:rPr lang="en-US" altLang="en-US" dirty="0" smtClean="0"/>
              <a:t>Types </a:t>
            </a:r>
            <a:r>
              <a:rPr lang="en-US" altLang="en-US" dirty="0" smtClean="0">
                <a:latin typeface="Lucida Console" pitchFamily="49" charset="0"/>
              </a:rPr>
              <a:t>float</a:t>
            </a:r>
            <a:r>
              <a:rPr lang="en-US" altLang="en-US" dirty="0" smtClean="0"/>
              <a:t> and </a:t>
            </a:r>
            <a:r>
              <a:rPr lang="en-US" altLang="en-US" dirty="0" smtClean="0">
                <a:latin typeface="Lucida Console" pitchFamily="49" charset="0"/>
              </a:rPr>
              <a:t>double</a:t>
            </a:r>
            <a:r>
              <a:rPr lang="en-US" altLang="en-US" dirty="0" smtClean="0"/>
              <a:t> in C</a:t>
            </a:r>
            <a:endParaRPr lang="en-AU" altLang="en-US" dirty="0" smtClean="0"/>
          </a:p>
        </p:txBody>
      </p:sp>
      <p:sp>
        <p:nvSpPr>
          <p:cNvPr id="46085" name="AutoShape 4"/>
          <p:cNvSpPr>
            <a:spLocks/>
          </p:cNvSpPr>
          <p:nvPr/>
        </p:nvSpPr>
        <p:spPr bwMode="auto">
          <a:xfrm>
            <a:off x="5219700" y="2924175"/>
            <a:ext cx="1508125" cy="401638"/>
          </a:xfrm>
          <a:prstGeom prst="borderCallout1">
            <a:avLst>
              <a:gd name="adj1" fmla="val 28458"/>
              <a:gd name="adj2" fmla="val -5051"/>
              <a:gd name="adj3" fmla="val 28458"/>
              <a:gd name="adj4" fmla="val -9105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/>
              <a:t>normalized</a:t>
            </a:r>
            <a:endParaRPr lang="en-AU" altLang="en-US"/>
          </a:p>
        </p:txBody>
      </p:sp>
      <p:sp>
        <p:nvSpPr>
          <p:cNvPr id="46086" name="AutoShape 5"/>
          <p:cNvSpPr>
            <a:spLocks/>
          </p:cNvSpPr>
          <p:nvPr/>
        </p:nvSpPr>
        <p:spPr bwMode="auto">
          <a:xfrm>
            <a:off x="5651500" y="3573463"/>
            <a:ext cx="1944688" cy="401637"/>
          </a:xfrm>
          <a:prstGeom prst="borderCallout1">
            <a:avLst>
              <a:gd name="adj1" fmla="val 28458"/>
              <a:gd name="adj2" fmla="val -3917"/>
              <a:gd name="adj3" fmla="val -2370"/>
              <a:gd name="adj4" fmla="val -8726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/>
              <a:t>not normalized</a:t>
            </a:r>
            <a:endParaRPr lang="en-AU" altLang="en-US"/>
          </a:p>
        </p:txBody>
      </p:sp>
      <p:sp>
        <p:nvSpPr>
          <p:cNvPr id="46087" name="Line 6"/>
          <p:cNvSpPr>
            <a:spLocks noChangeShapeType="1"/>
          </p:cNvSpPr>
          <p:nvPr/>
        </p:nvSpPr>
        <p:spPr bwMode="auto">
          <a:xfrm flipH="1">
            <a:off x="4067175" y="3790950"/>
            <a:ext cx="1512888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88" name="Text Box 8"/>
          <p:cNvSpPr txBox="1">
            <a:spLocks noChangeArrowheads="1"/>
          </p:cNvSpPr>
          <p:nvPr/>
        </p:nvSpPr>
        <p:spPr bwMode="auto">
          <a:xfrm rot="5400000">
            <a:off x="7916069" y="861219"/>
            <a:ext cx="20891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>
                <a:solidFill>
                  <a:schemeClr val="folHlink"/>
                </a:solidFill>
              </a:rPr>
              <a:t>§3.5 Floating Point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1502"/>
    </mc:Choice>
    <mc:Fallback>
      <p:transition spd="slow" advTm="721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6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0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0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60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0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0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0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0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0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6085" grpId="0" animBg="1"/>
      <p:bldP spid="46086" grpId="0" animBg="1"/>
      <p:bldP spid="4608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3 — Arithmetic for Computers — </a:t>
            </a:r>
            <a:fld id="{7B90E592-83C8-4247-B24A-DF892FD2C017}" type="slidenum">
              <a:rPr lang="en-AU" altLang="en-US"/>
              <a:pPr/>
              <a:t>5</a:t>
            </a:fld>
            <a:endParaRPr lang="en-AU" altLang="en-US"/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Floating Point Standard</a:t>
            </a:r>
            <a:endParaRPr lang="en-AU" altLang="en-US" smtClean="0"/>
          </a:p>
        </p:txBody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Defined by IEEE </a:t>
            </a:r>
            <a:r>
              <a:rPr lang="en-US" altLang="en-US" dirty="0" err="1" smtClean="0"/>
              <a:t>Std</a:t>
            </a:r>
            <a:r>
              <a:rPr lang="en-US" altLang="en-US" dirty="0" smtClean="0"/>
              <a:t> 754-1985</a:t>
            </a:r>
          </a:p>
          <a:p>
            <a:pPr eaLnBrk="1" hangingPunct="1"/>
            <a:r>
              <a:rPr lang="en-US" altLang="en-US" dirty="0" smtClean="0"/>
              <a:t>Developed in response to divergence of representations</a:t>
            </a:r>
          </a:p>
          <a:p>
            <a:pPr lvl="1" eaLnBrk="1" hangingPunct="1"/>
            <a:r>
              <a:rPr lang="en-US" altLang="en-US" dirty="0" smtClean="0"/>
              <a:t>Portability issues for scientific code</a:t>
            </a:r>
          </a:p>
          <a:p>
            <a:pPr eaLnBrk="1" hangingPunct="1"/>
            <a:r>
              <a:rPr lang="en-US" altLang="en-US" dirty="0" smtClean="0"/>
              <a:t>Now almost universally adopted</a:t>
            </a:r>
          </a:p>
          <a:p>
            <a:pPr eaLnBrk="1" hangingPunct="1"/>
            <a:r>
              <a:rPr lang="en-US" altLang="en-US" dirty="0" smtClean="0"/>
              <a:t>Two representations</a:t>
            </a:r>
          </a:p>
          <a:p>
            <a:pPr lvl="1" eaLnBrk="1" hangingPunct="1"/>
            <a:r>
              <a:rPr lang="en-US" altLang="en-US" dirty="0" smtClean="0"/>
              <a:t>Single precision (32-bit)</a:t>
            </a:r>
          </a:p>
          <a:p>
            <a:pPr lvl="1" eaLnBrk="1" hangingPunct="1"/>
            <a:r>
              <a:rPr lang="en-US" altLang="en-US" dirty="0" smtClean="0"/>
              <a:t>Double precision (64-bit) </a:t>
            </a:r>
            <a:endParaRPr lang="en-AU" altLang="en-US" dirty="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004"/>
    </mc:Choice>
    <mc:Fallback>
      <p:transition spd="slow" advTm="1150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1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71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1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3 — Arithmetic for Computers — </a:t>
            </a:r>
            <a:fld id="{1CC93CEC-7A5F-4630-A175-27934DD79BED}" type="slidenum">
              <a:rPr lang="en-AU" altLang="en-US"/>
              <a:pPr/>
              <a:t>6</a:t>
            </a:fld>
            <a:endParaRPr lang="en-AU" altLang="en-US"/>
          </a:p>
        </p:txBody>
      </p:sp>
      <p:sp>
        <p:nvSpPr>
          <p:cNvPr id="48131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IEEE Floating-Point Format</a:t>
            </a:r>
          </a:p>
        </p:txBody>
      </p:sp>
      <p:sp>
        <p:nvSpPr>
          <p:cNvPr id="48132" name="Rectangle 11"/>
          <p:cNvSpPr>
            <a:spLocks noGrp="1" noChangeArrowheads="1"/>
          </p:cNvSpPr>
          <p:nvPr>
            <p:ph type="body" idx="1"/>
          </p:nvPr>
        </p:nvSpPr>
        <p:spPr>
          <a:xfrm>
            <a:off x="684213" y="3284984"/>
            <a:ext cx="8270875" cy="266382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400" dirty="0" smtClean="0"/>
              <a:t>S: sign bit (0 </a:t>
            </a:r>
            <a:r>
              <a:rPr lang="en-US" altLang="en-US" sz="2400" dirty="0" smtClean="0">
                <a:sym typeface="Symbol" pitchFamily="18" charset="2"/>
              </a:rPr>
              <a:t> non-negative, 1  negative)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 smtClean="0">
                <a:sym typeface="Symbol" pitchFamily="18" charset="2"/>
              </a:rPr>
              <a:t>Normalize </a:t>
            </a:r>
            <a:r>
              <a:rPr lang="en-US" altLang="en-US" sz="2400" dirty="0" err="1" smtClean="0">
                <a:sym typeface="Symbol" pitchFamily="18" charset="2"/>
              </a:rPr>
              <a:t>significand</a:t>
            </a:r>
            <a:r>
              <a:rPr lang="en-US" altLang="en-US" sz="2400" dirty="0" smtClean="0">
                <a:sym typeface="Symbol" pitchFamily="18" charset="2"/>
              </a:rPr>
              <a:t>: 1.0 ≤ |</a:t>
            </a:r>
            <a:r>
              <a:rPr lang="en-US" altLang="en-US" sz="2400" dirty="0" err="1" smtClean="0">
                <a:sym typeface="Symbol" pitchFamily="18" charset="2"/>
              </a:rPr>
              <a:t>significand</a:t>
            </a:r>
            <a:r>
              <a:rPr lang="en-US" altLang="en-US" sz="2400" dirty="0" smtClean="0">
                <a:sym typeface="Symbol" pitchFamily="18" charset="2"/>
              </a:rPr>
              <a:t>| &lt; 2.0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 smtClean="0">
                <a:sym typeface="Symbol" pitchFamily="18" charset="2"/>
              </a:rPr>
              <a:t>Always has a leading pre-binary-point 1 bit, so no need to represent it explicitly (hidden bit)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 err="1" smtClean="0">
                <a:sym typeface="Symbol" pitchFamily="18" charset="2"/>
              </a:rPr>
              <a:t>Significand</a:t>
            </a:r>
            <a:r>
              <a:rPr lang="en-US" altLang="en-US" sz="2000" dirty="0" smtClean="0">
                <a:sym typeface="Symbol" pitchFamily="18" charset="2"/>
              </a:rPr>
              <a:t> is Fraction with the “1.” restored (Unsigned)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 smtClean="0">
                <a:sym typeface="Symbol" pitchFamily="18" charset="2"/>
              </a:rPr>
              <a:t>Exponent: </a:t>
            </a:r>
            <a:r>
              <a:rPr lang="en-US" altLang="en-US" sz="2400" dirty="0" smtClean="0">
                <a:solidFill>
                  <a:srgbClr val="FF0000"/>
                </a:solidFill>
                <a:sym typeface="Symbol" pitchFamily="18" charset="2"/>
              </a:rPr>
              <a:t>excess</a:t>
            </a:r>
            <a:r>
              <a:rPr lang="en-US" altLang="en-US" sz="2400" dirty="0" smtClean="0">
                <a:sym typeface="Symbol" pitchFamily="18" charset="2"/>
              </a:rPr>
              <a:t> representation: actual exponent + </a:t>
            </a:r>
            <a:r>
              <a:rPr lang="en-US" altLang="en-US" sz="2400" dirty="0" smtClean="0">
                <a:solidFill>
                  <a:srgbClr val="FF0000"/>
                </a:solidFill>
                <a:sym typeface="Symbol" pitchFamily="18" charset="2"/>
              </a:rPr>
              <a:t>Bias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 smtClean="0">
                <a:sym typeface="Symbol" pitchFamily="18" charset="2"/>
              </a:rPr>
              <a:t>Ensures exponent is unsigned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 smtClean="0">
                <a:sym typeface="Symbol" pitchFamily="18" charset="2"/>
              </a:rPr>
              <a:t>Single: Bias = 127; Double: Bias = 1023                 </a:t>
            </a:r>
            <a:r>
              <a:rPr lang="en-US" altLang="en-US" sz="2000" dirty="0" smtClean="0">
                <a:solidFill>
                  <a:srgbClr val="FF0000"/>
                </a:solidFill>
                <a:sym typeface="Symbol" pitchFamily="18" charset="2"/>
              </a:rPr>
              <a:t>Bias = (2</a:t>
            </a:r>
            <a:r>
              <a:rPr lang="en-US" altLang="en-US" sz="2000" baseline="30000" dirty="0" smtClean="0">
                <a:solidFill>
                  <a:srgbClr val="FF0000"/>
                </a:solidFill>
                <a:sym typeface="Symbol" pitchFamily="18" charset="2"/>
              </a:rPr>
              <a:t>E-1</a:t>
            </a:r>
            <a:r>
              <a:rPr lang="en-US" altLang="en-US" sz="2000" dirty="0" smtClean="0">
                <a:solidFill>
                  <a:srgbClr val="FF0000"/>
                </a:solidFill>
                <a:sym typeface="Symbol" pitchFamily="18" charset="2"/>
              </a:rPr>
              <a:t>-1</a:t>
            </a:r>
            <a:r>
              <a:rPr lang="en-US" altLang="en-US" sz="2000" dirty="0">
                <a:solidFill>
                  <a:srgbClr val="FF0000"/>
                </a:solidFill>
                <a:sym typeface="Symbol" pitchFamily="18" charset="2"/>
              </a:rPr>
              <a:t>)</a:t>
            </a:r>
            <a:endParaRPr lang="en-US" altLang="en-US" sz="2000" dirty="0" smtClean="0">
              <a:solidFill>
                <a:srgbClr val="FF0000"/>
              </a:solidFill>
              <a:sym typeface="Symbol" pitchFamily="18" charset="2"/>
            </a:endParaRPr>
          </a:p>
        </p:txBody>
      </p:sp>
      <p:sp>
        <p:nvSpPr>
          <p:cNvPr id="48133" name="Text Box 4"/>
          <p:cNvSpPr txBox="1">
            <a:spLocks noChangeArrowheads="1"/>
          </p:cNvSpPr>
          <p:nvPr/>
        </p:nvSpPr>
        <p:spPr bwMode="auto">
          <a:xfrm>
            <a:off x="1549400" y="1917700"/>
            <a:ext cx="358775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400"/>
              <a:t>S</a:t>
            </a:r>
          </a:p>
        </p:txBody>
      </p:sp>
      <p:sp>
        <p:nvSpPr>
          <p:cNvPr id="48134" name="Text Box 5"/>
          <p:cNvSpPr txBox="1">
            <a:spLocks noChangeArrowheads="1"/>
          </p:cNvSpPr>
          <p:nvPr/>
        </p:nvSpPr>
        <p:spPr bwMode="auto">
          <a:xfrm>
            <a:off x="1908175" y="1917700"/>
            <a:ext cx="1584325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400"/>
              <a:t>Exponent</a:t>
            </a:r>
          </a:p>
        </p:txBody>
      </p:sp>
      <p:sp>
        <p:nvSpPr>
          <p:cNvPr id="48135" name="Text Box 6"/>
          <p:cNvSpPr txBox="1">
            <a:spLocks noChangeArrowheads="1"/>
          </p:cNvSpPr>
          <p:nvPr/>
        </p:nvSpPr>
        <p:spPr bwMode="auto">
          <a:xfrm>
            <a:off x="3494088" y="1917700"/>
            <a:ext cx="3671887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400"/>
              <a:t>Fraction</a:t>
            </a:r>
          </a:p>
        </p:txBody>
      </p:sp>
      <p:sp>
        <p:nvSpPr>
          <p:cNvPr id="48136" name="Text Box 7"/>
          <p:cNvSpPr txBox="1">
            <a:spLocks noChangeArrowheads="1"/>
          </p:cNvSpPr>
          <p:nvPr/>
        </p:nvSpPr>
        <p:spPr bwMode="auto">
          <a:xfrm>
            <a:off x="1836738" y="1196975"/>
            <a:ext cx="18573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2000">
                <a:latin typeface="Tahoma" pitchFamily="34" charset="0"/>
              </a:rPr>
              <a:t>single: 8 bits</a:t>
            </a:r>
            <a:br>
              <a:rPr lang="en-US" altLang="en-US" sz="2000">
                <a:latin typeface="Tahoma" pitchFamily="34" charset="0"/>
              </a:rPr>
            </a:br>
            <a:r>
              <a:rPr lang="en-US" altLang="en-US" sz="2000">
                <a:latin typeface="Tahoma" pitchFamily="34" charset="0"/>
              </a:rPr>
              <a:t>double: 11 bits</a:t>
            </a:r>
          </a:p>
        </p:txBody>
      </p:sp>
      <p:sp>
        <p:nvSpPr>
          <p:cNvPr id="48137" name="Text Box 8"/>
          <p:cNvSpPr txBox="1">
            <a:spLocks noChangeArrowheads="1"/>
          </p:cNvSpPr>
          <p:nvPr/>
        </p:nvSpPr>
        <p:spPr bwMode="auto">
          <a:xfrm>
            <a:off x="4427538" y="1196975"/>
            <a:ext cx="18573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2000">
                <a:latin typeface="Tahoma" pitchFamily="34" charset="0"/>
              </a:rPr>
              <a:t>single: 23 bits</a:t>
            </a:r>
            <a:br>
              <a:rPr lang="en-US" altLang="en-US" sz="2000">
                <a:latin typeface="Tahoma" pitchFamily="34" charset="0"/>
              </a:rPr>
            </a:br>
            <a:r>
              <a:rPr lang="en-US" altLang="en-US" sz="2000">
                <a:latin typeface="Tahoma" pitchFamily="34" charset="0"/>
              </a:rPr>
              <a:t>double: 52 bits</a:t>
            </a:r>
          </a:p>
        </p:txBody>
      </p:sp>
      <p:graphicFrame>
        <p:nvGraphicFramePr>
          <p:cNvPr id="48138" name="Object 9"/>
          <p:cNvGraphicFramePr>
            <a:graphicFrameLocks noChangeAspect="1"/>
          </p:cNvGraphicFramePr>
          <p:nvPr/>
        </p:nvGraphicFramePr>
        <p:xfrm>
          <a:off x="1476375" y="2667000"/>
          <a:ext cx="58674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6" name="Equation" r:id="rId7" imgW="2451100" imgH="228600" progId="Equation.3">
                  <p:embed/>
                </p:oleObj>
              </mc:Choice>
              <mc:Fallback>
                <p:oleObj name="Equation" r:id="rId7" imgW="2451100" imgH="228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2667000"/>
                        <a:ext cx="5867400" cy="546100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2662"/>
    </mc:Choice>
    <mc:Fallback>
      <p:transition spd="slow" advTm="4826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813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3 — Arithmetic for Computers — </a:t>
            </a:r>
            <a:fld id="{1CC93CEC-7A5F-4630-A175-27934DD79BED}" type="slidenum">
              <a:rPr lang="en-AU" altLang="en-US"/>
              <a:pPr/>
              <a:t>7</a:t>
            </a:fld>
            <a:endParaRPr lang="en-AU" altLang="en-US"/>
          </a:p>
        </p:txBody>
      </p:sp>
      <p:sp>
        <p:nvSpPr>
          <p:cNvPr id="48131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Biased Exponent</a:t>
            </a:r>
          </a:p>
        </p:txBody>
      </p:sp>
      <p:pic>
        <p:nvPicPr>
          <p:cNvPr id="73734" name="Picture 6" descr="Floating-Point Represent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844824"/>
            <a:ext cx="6411839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Table 2: IEEE 754 floating-point characteristics and limits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0" descr="Table 2: IEEE 754 floating-point characteristics and limits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94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511"/>
    </mc:Choice>
    <mc:Fallback>
      <p:transition spd="slow" advTm="1355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3 — Arithmetic for Computers — </a:t>
            </a:r>
            <a:fld id="{A1BC1EC4-2555-48AB-94F9-3370687E95A4}" type="slidenum">
              <a:rPr lang="en-AU" altLang="en-US"/>
              <a:pPr/>
              <a:t>8</a:t>
            </a:fld>
            <a:endParaRPr lang="en-AU" altLang="en-US"/>
          </a:p>
        </p:txBody>
      </p:sp>
      <p:sp>
        <p:nvSpPr>
          <p:cNvPr id="49155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Single-Precision Range</a:t>
            </a:r>
          </a:p>
        </p:txBody>
      </p:sp>
      <p:sp>
        <p:nvSpPr>
          <p:cNvPr id="49156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 smtClean="0"/>
              <a:t>Exponents 00000000 and 11111111 </a:t>
            </a:r>
            <a:r>
              <a:rPr lang="en-US" altLang="en-US" sz="2800" dirty="0" smtClean="0">
                <a:solidFill>
                  <a:srgbClr val="FF0000"/>
                </a:solidFill>
              </a:rPr>
              <a:t>reserved</a:t>
            </a:r>
          </a:p>
          <a:p>
            <a:pPr eaLnBrk="1" hangingPunct="1"/>
            <a:r>
              <a:rPr lang="en-US" altLang="en-US" sz="2800" dirty="0" smtClean="0"/>
              <a:t>Smallest value</a:t>
            </a:r>
          </a:p>
          <a:p>
            <a:pPr lvl="1" eaLnBrk="1" hangingPunct="1"/>
            <a:r>
              <a:rPr lang="en-US" altLang="en-US" sz="2400" dirty="0" smtClean="0"/>
              <a:t>Exponent: 00000001</a:t>
            </a:r>
            <a:br>
              <a:rPr lang="en-US" altLang="en-US" sz="2400" dirty="0" smtClean="0"/>
            </a:br>
            <a:r>
              <a:rPr lang="en-US" altLang="en-US" sz="2400" dirty="0" smtClean="0">
                <a:sym typeface="Symbol" pitchFamily="18" charset="2"/>
              </a:rPr>
              <a:t> actual exponent = 1 – 127 = –126</a:t>
            </a:r>
          </a:p>
          <a:p>
            <a:pPr lvl="1" eaLnBrk="1" hangingPunct="1"/>
            <a:r>
              <a:rPr lang="en-US" altLang="en-US" sz="2400" dirty="0" smtClean="0">
                <a:sym typeface="Symbol" pitchFamily="18" charset="2"/>
              </a:rPr>
              <a:t>Fraction: 000…00</a:t>
            </a:r>
            <a:r>
              <a:rPr lang="en-US" altLang="en-US" sz="2400" dirty="0" smtClean="0"/>
              <a:t> </a:t>
            </a:r>
            <a:r>
              <a:rPr lang="en-US" altLang="en-US" sz="2400" dirty="0" smtClean="0">
                <a:sym typeface="Symbol" pitchFamily="18" charset="2"/>
              </a:rPr>
              <a:t> </a:t>
            </a:r>
            <a:r>
              <a:rPr lang="en-US" altLang="en-US" sz="2400" dirty="0" err="1" smtClean="0">
                <a:sym typeface="Symbol" pitchFamily="18" charset="2"/>
              </a:rPr>
              <a:t>significand</a:t>
            </a:r>
            <a:r>
              <a:rPr lang="en-US" altLang="en-US" sz="2400" dirty="0" smtClean="0">
                <a:sym typeface="Symbol" pitchFamily="18" charset="2"/>
              </a:rPr>
              <a:t> = 1.0</a:t>
            </a:r>
          </a:p>
          <a:p>
            <a:pPr lvl="1" eaLnBrk="1" hangingPunct="1"/>
            <a:r>
              <a:rPr lang="en-US" altLang="en-US" sz="2400" dirty="0" smtClean="0">
                <a:sym typeface="Symbol" pitchFamily="18" charset="2"/>
              </a:rPr>
              <a:t>±1.0 × 2</a:t>
            </a:r>
            <a:r>
              <a:rPr lang="en-US" altLang="en-US" sz="2400" baseline="30000" dirty="0" smtClean="0">
                <a:sym typeface="Symbol" pitchFamily="18" charset="2"/>
              </a:rPr>
              <a:t>–126</a:t>
            </a:r>
            <a:r>
              <a:rPr lang="en-US" altLang="en-US" sz="2400" dirty="0" smtClean="0">
                <a:sym typeface="Symbol" pitchFamily="18" charset="2"/>
              </a:rPr>
              <a:t> ≈ ±1.2 × 10</a:t>
            </a:r>
            <a:r>
              <a:rPr lang="en-US" altLang="en-US" sz="2400" baseline="30000" dirty="0" smtClean="0">
                <a:sym typeface="Symbol" pitchFamily="18" charset="2"/>
              </a:rPr>
              <a:t>–38</a:t>
            </a:r>
          </a:p>
          <a:p>
            <a:pPr eaLnBrk="1" hangingPunct="1"/>
            <a:r>
              <a:rPr lang="en-US" altLang="en-US" sz="2800" dirty="0" smtClean="0">
                <a:sym typeface="Symbol" pitchFamily="18" charset="2"/>
              </a:rPr>
              <a:t>Largest value</a:t>
            </a:r>
          </a:p>
          <a:p>
            <a:pPr lvl="1" eaLnBrk="1" hangingPunct="1"/>
            <a:r>
              <a:rPr lang="en-US" altLang="en-US" sz="2400" dirty="0" smtClean="0">
                <a:sym typeface="Symbol" pitchFamily="18" charset="2"/>
              </a:rPr>
              <a:t>exponent: 11111110</a:t>
            </a:r>
            <a:br>
              <a:rPr lang="en-US" altLang="en-US" sz="2400" dirty="0" smtClean="0">
                <a:sym typeface="Symbol" pitchFamily="18" charset="2"/>
              </a:rPr>
            </a:br>
            <a:r>
              <a:rPr lang="en-US" altLang="en-US" sz="2400" dirty="0" smtClean="0">
                <a:sym typeface="Symbol" pitchFamily="18" charset="2"/>
              </a:rPr>
              <a:t> actual exponent = 254 – 127 = +127</a:t>
            </a:r>
          </a:p>
          <a:p>
            <a:pPr lvl="1" eaLnBrk="1" hangingPunct="1"/>
            <a:r>
              <a:rPr lang="en-US" altLang="en-US" sz="2400" dirty="0" smtClean="0">
                <a:sym typeface="Symbol" pitchFamily="18" charset="2"/>
              </a:rPr>
              <a:t>Fraction: 111…11</a:t>
            </a:r>
            <a:r>
              <a:rPr lang="en-US" altLang="en-US" sz="2400" dirty="0" smtClean="0"/>
              <a:t> </a:t>
            </a:r>
            <a:r>
              <a:rPr lang="en-US" altLang="en-US" sz="2400" dirty="0" smtClean="0">
                <a:sym typeface="Symbol" pitchFamily="18" charset="2"/>
              </a:rPr>
              <a:t> </a:t>
            </a:r>
            <a:r>
              <a:rPr lang="en-US" altLang="en-US" sz="2400" dirty="0" err="1" smtClean="0">
                <a:sym typeface="Symbol" pitchFamily="18" charset="2"/>
              </a:rPr>
              <a:t>significand</a:t>
            </a:r>
            <a:r>
              <a:rPr lang="en-US" altLang="en-US" sz="2400" dirty="0" smtClean="0">
                <a:sym typeface="Symbol" pitchFamily="18" charset="2"/>
              </a:rPr>
              <a:t> ≈ 2.0</a:t>
            </a:r>
          </a:p>
          <a:p>
            <a:pPr lvl="1" eaLnBrk="1" hangingPunct="1"/>
            <a:r>
              <a:rPr lang="en-US" altLang="en-US" sz="2400" dirty="0" smtClean="0">
                <a:sym typeface="Symbol" pitchFamily="18" charset="2"/>
              </a:rPr>
              <a:t>±2.0 × 2</a:t>
            </a:r>
            <a:r>
              <a:rPr lang="en-US" altLang="en-US" sz="2400" baseline="30000" dirty="0" smtClean="0">
                <a:sym typeface="Symbol" pitchFamily="18" charset="2"/>
              </a:rPr>
              <a:t>+127</a:t>
            </a:r>
            <a:r>
              <a:rPr lang="en-US" altLang="en-US" sz="2400" dirty="0" smtClean="0">
                <a:sym typeface="Symbol" pitchFamily="18" charset="2"/>
              </a:rPr>
              <a:t> ≈ ±3.4 × 10</a:t>
            </a:r>
            <a:r>
              <a:rPr lang="en-US" altLang="en-US" sz="2400" baseline="30000" dirty="0" smtClean="0">
                <a:sym typeface="Symbol" pitchFamily="18" charset="2"/>
              </a:rPr>
              <a:t>+38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6086"/>
    </mc:Choice>
    <mc:Fallback>
      <p:transition spd="slow" advTm="4460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1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1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1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1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91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91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3 — Arithmetic for Computers — </a:t>
            </a:r>
            <a:fld id="{1B6718B2-4786-4867-9C73-38124E02E6F8}" type="slidenum">
              <a:rPr lang="en-AU" altLang="en-US"/>
              <a:pPr/>
              <a:t>9</a:t>
            </a:fld>
            <a:endParaRPr lang="en-AU" altLang="en-US"/>
          </a:p>
        </p:txBody>
      </p:sp>
      <p:sp>
        <p:nvSpPr>
          <p:cNvPr id="50179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Double-Precision Range</a:t>
            </a:r>
          </a:p>
        </p:txBody>
      </p:sp>
      <p:sp>
        <p:nvSpPr>
          <p:cNvPr id="50180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smtClean="0"/>
              <a:t>Exponents 0000…00 and 1111…11 reserved</a:t>
            </a:r>
          </a:p>
          <a:p>
            <a:pPr eaLnBrk="1" hangingPunct="1"/>
            <a:r>
              <a:rPr lang="en-US" altLang="en-US" sz="2800" smtClean="0"/>
              <a:t>Smallest value</a:t>
            </a:r>
          </a:p>
          <a:p>
            <a:pPr lvl="1" eaLnBrk="1" hangingPunct="1"/>
            <a:r>
              <a:rPr lang="en-US" altLang="en-US" sz="2400" smtClean="0"/>
              <a:t>Exponent: 00000000001</a:t>
            </a:r>
            <a:br>
              <a:rPr lang="en-US" altLang="en-US" sz="2400" smtClean="0"/>
            </a:br>
            <a:r>
              <a:rPr lang="en-US" altLang="en-US" sz="2400" smtClean="0">
                <a:sym typeface="Symbol" pitchFamily="18" charset="2"/>
              </a:rPr>
              <a:t> actual exponent = 1 – 1023 = –1022</a:t>
            </a:r>
          </a:p>
          <a:p>
            <a:pPr lvl="1" eaLnBrk="1" hangingPunct="1"/>
            <a:r>
              <a:rPr lang="en-US" altLang="en-US" sz="2400" smtClean="0">
                <a:sym typeface="Symbol" pitchFamily="18" charset="2"/>
              </a:rPr>
              <a:t>Fraction: 000…00</a:t>
            </a:r>
            <a:r>
              <a:rPr lang="en-US" altLang="en-US" sz="2400" smtClean="0"/>
              <a:t> </a:t>
            </a:r>
            <a:r>
              <a:rPr lang="en-US" altLang="en-US" sz="2400" smtClean="0">
                <a:sym typeface="Symbol" pitchFamily="18" charset="2"/>
              </a:rPr>
              <a:t> significand = 1.0</a:t>
            </a:r>
          </a:p>
          <a:p>
            <a:pPr lvl="1" eaLnBrk="1" hangingPunct="1"/>
            <a:r>
              <a:rPr lang="en-US" altLang="en-US" sz="2400" smtClean="0">
                <a:sym typeface="Symbol" pitchFamily="18" charset="2"/>
              </a:rPr>
              <a:t>±1.0 × 2</a:t>
            </a:r>
            <a:r>
              <a:rPr lang="en-US" altLang="en-US" sz="2400" baseline="30000" smtClean="0">
                <a:sym typeface="Symbol" pitchFamily="18" charset="2"/>
              </a:rPr>
              <a:t>–1022</a:t>
            </a:r>
            <a:r>
              <a:rPr lang="en-US" altLang="en-US" sz="2400" smtClean="0">
                <a:sym typeface="Symbol" pitchFamily="18" charset="2"/>
              </a:rPr>
              <a:t> ≈ ±2.2 × 10</a:t>
            </a:r>
            <a:r>
              <a:rPr lang="en-US" altLang="en-US" sz="2400" baseline="30000" smtClean="0">
                <a:sym typeface="Symbol" pitchFamily="18" charset="2"/>
              </a:rPr>
              <a:t>–308</a:t>
            </a:r>
          </a:p>
          <a:p>
            <a:pPr eaLnBrk="1" hangingPunct="1"/>
            <a:r>
              <a:rPr lang="en-US" altLang="en-US" sz="2800" smtClean="0">
                <a:sym typeface="Symbol" pitchFamily="18" charset="2"/>
              </a:rPr>
              <a:t>Largest value</a:t>
            </a:r>
          </a:p>
          <a:p>
            <a:pPr lvl="1" eaLnBrk="1" hangingPunct="1"/>
            <a:r>
              <a:rPr lang="en-US" altLang="en-US" sz="2400" smtClean="0">
                <a:sym typeface="Symbol" pitchFamily="18" charset="2"/>
              </a:rPr>
              <a:t>Exponent: 11111111110</a:t>
            </a:r>
            <a:br>
              <a:rPr lang="en-US" altLang="en-US" sz="2400" smtClean="0">
                <a:sym typeface="Symbol" pitchFamily="18" charset="2"/>
              </a:rPr>
            </a:br>
            <a:r>
              <a:rPr lang="en-US" altLang="en-US" sz="2400" smtClean="0">
                <a:sym typeface="Symbol" pitchFamily="18" charset="2"/>
              </a:rPr>
              <a:t> actual exponent = 2046 – 1023 = +1023</a:t>
            </a:r>
          </a:p>
          <a:p>
            <a:pPr lvl="1" eaLnBrk="1" hangingPunct="1"/>
            <a:r>
              <a:rPr lang="en-US" altLang="en-US" sz="2400" smtClean="0">
                <a:sym typeface="Symbol" pitchFamily="18" charset="2"/>
              </a:rPr>
              <a:t>Fraction: 111…11</a:t>
            </a:r>
            <a:r>
              <a:rPr lang="en-US" altLang="en-US" sz="2400" smtClean="0"/>
              <a:t> </a:t>
            </a:r>
            <a:r>
              <a:rPr lang="en-US" altLang="en-US" sz="2400" smtClean="0">
                <a:sym typeface="Symbol" pitchFamily="18" charset="2"/>
              </a:rPr>
              <a:t> significand ≈ 2.0</a:t>
            </a:r>
          </a:p>
          <a:p>
            <a:pPr lvl="1" eaLnBrk="1" hangingPunct="1"/>
            <a:r>
              <a:rPr lang="en-US" altLang="en-US" sz="2400" smtClean="0">
                <a:sym typeface="Symbol" pitchFamily="18" charset="2"/>
              </a:rPr>
              <a:t>±2.0 × 2</a:t>
            </a:r>
            <a:r>
              <a:rPr lang="en-US" altLang="en-US" sz="2400" baseline="30000" smtClean="0">
                <a:sym typeface="Symbol" pitchFamily="18" charset="2"/>
              </a:rPr>
              <a:t>+1023</a:t>
            </a:r>
            <a:r>
              <a:rPr lang="en-US" altLang="en-US" sz="2400" smtClean="0">
                <a:sym typeface="Symbol" pitchFamily="18" charset="2"/>
              </a:rPr>
              <a:t> ≈ ±1.8 × 10</a:t>
            </a:r>
            <a:r>
              <a:rPr lang="en-US" altLang="en-US" sz="2400" baseline="30000" smtClean="0">
                <a:sym typeface="Symbol" pitchFamily="18" charset="2"/>
              </a:rPr>
              <a:t>+308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307"/>
    </mc:Choice>
    <mc:Fallback>
      <p:transition spd="slow" advTm="913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463.4|78.3|116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9.1|17.9|8|40.6|5.1|12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3|63.1|26.2|34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4.7|7.7|32.3|47.4|66.1|3.4|14.6|24.3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cod4e">
  <a:themeElements>
    <a:clrScheme name="cod4e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cod4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od4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4e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4e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7678</TotalTime>
  <Words>712</Words>
  <Application>Microsoft Office PowerPoint</Application>
  <PresentationFormat>On-screen Show (4:3)</PresentationFormat>
  <Paragraphs>183</Paragraphs>
  <Slides>16</Slides>
  <Notes>14</Notes>
  <HiddenSlides>0</HiddenSlides>
  <MMClips>16</MMClips>
  <ScaleCrop>false</ScaleCrop>
  <HeadingPairs>
    <vt:vector size="6" baseType="variant"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cod4e</vt:lpstr>
      <vt:lpstr>Aspect</vt:lpstr>
      <vt:lpstr>1_Office Theme</vt:lpstr>
      <vt:lpstr>Equation</vt:lpstr>
      <vt:lpstr>Computer Architecture  Spring 2020</vt:lpstr>
      <vt:lpstr>Copyright Notice</vt:lpstr>
      <vt:lpstr>Chapter 3</vt:lpstr>
      <vt:lpstr>Floating Point</vt:lpstr>
      <vt:lpstr>Floating Point Standard</vt:lpstr>
      <vt:lpstr>IEEE Floating-Point Format</vt:lpstr>
      <vt:lpstr>Biased Exponent</vt:lpstr>
      <vt:lpstr>Single-Precision Range</vt:lpstr>
      <vt:lpstr>Double-Precision Range</vt:lpstr>
      <vt:lpstr>Floating-Point Precision</vt:lpstr>
      <vt:lpstr>Floating-Point Example</vt:lpstr>
      <vt:lpstr>Floating-Point Example</vt:lpstr>
      <vt:lpstr>Denormal Numbers</vt:lpstr>
      <vt:lpstr>Infinities and NaNs</vt:lpstr>
      <vt:lpstr>PowerPoint Presentation</vt:lpstr>
      <vt:lpstr>PowerPoint Presentation</vt:lpstr>
    </vt:vector>
  </TitlesOfParts>
  <Company>Ashenden Designs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...</dc:title>
  <dc:creator>Peter Ashenden</dc:creator>
  <cp:lastModifiedBy>hamed</cp:lastModifiedBy>
  <cp:revision>54</cp:revision>
  <dcterms:created xsi:type="dcterms:W3CDTF">2008-07-28T10:20:18Z</dcterms:created>
  <dcterms:modified xsi:type="dcterms:W3CDTF">2020-05-25T15:27:27Z</dcterms:modified>
</cp:coreProperties>
</file>